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68"/>
  </p:notesMasterIdLst>
  <p:sldIdLst>
    <p:sldId id="256" r:id="rId5"/>
    <p:sldId id="556" r:id="rId6"/>
    <p:sldId id="606" r:id="rId7"/>
    <p:sldId id="608" r:id="rId8"/>
    <p:sldId id="609" r:id="rId9"/>
    <p:sldId id="610" r:id="rId10"/>
    <p:sldId id="611" r:id="rId11"/>
    <p:sldId id="612" r:id="rId12"/>
    <p:sldId id="613" r:id="rId13"/>
    <p:sldId id="615" r:id="rId14"/>
    <p:sldId id="614" r:id="rId15"/>
    <p:sldId id="616" r:id="rId16"/>
    <p:sldId id="617" r:id="rId17"/>
    <p:sldId id="618" r:id="rId18"/>
    <p:sldId id="621" r:id="rId19"/>
    <p:sldId id="623" r:id="rId20"/>
    <p:sldId id="624" r:id="rId21"/>
    <p:sldId id="625" r:id="rId22"/>
    <p:sldId id="627" r:id="rId23"/>
    <p:sldId id="628" r:id="rId24"/>
    <p:sldId id="629" r:id="rId25"/>
    <p:sldId id="631" r:id="rId26"/>
    <p:sldId id="633" r:id="rId27"/>
    <p:sldId id="634" r:id="rId28"/>
    <p:sldId id="635" r:id="rId29"/>
    <p:sldId id="636" r:id="rId30"/>
    <p:sldId id="637" r:id="rId31"/>
    <p:sldId id="639" r:id="rId32"/>
    <p:sldId id="640" r:id="rId33"/>
    <p:sldId id="641" r:id="rId34"/>
    <p:sldId id="679" r:id="rId35"/>
    <p:sldId id="645" r:id="rId36"/>
    <p:sldId id="646" r:id="rId37"/>
    <p:sldId id="647" r:id="rId38"/>
    <p:sldId id="691" r:id="rId39"/>
    <p:sldId id="694" r:id="rId40"/>
    <p:sldId id="695" r:id="rId41"/>
    <p:sldId id="696" r:id="rId42"/>
    <p:sldId id="697" r:id="rId43"/>
    <p:sldId id="698" r:id="rId44"/>
    <p:sldId id="699" r:id="rId45"/>
    <p:sldId id="680" r:id="rId46"/>
    <p:sldId id="650" r:id="rId47"/>
    <p:sldId id="651" r:id="rId48"/>
    <p:sldId id="652" r:id="rId49"/>
    <p:sldId id="685" r:id="rId50"/>
    <p:sldId id="655" r:id="rId51"/>
    <p:sldId id="656" r:id="rId52"/>
    <p:sldId id="657" r:id="rId53"/>
    <p:sldId id="682" r:id="rId54"/>
    <p:sldId id="661" r:id="rId55"/>
    <p:sldId id="662" r:id="rId56"/>
    <p:sldId id="663" r:id="rId57"/>
    <p:sldId id="664" r:id="rId58"/>
    <p:sldId id="686" r:id="rId59"/>
    <p:sldId id="670" r:id="rId60"/>
    <p:sldId id="690" r:id="rId61"/>
    <p:sldId id="672" r:id="rId62"/>
    <p:sldId id="684" r:id="rId63"/>
    <p:sldId id="676" r:id="rId64"/>
    <p:sldId id="677" r:id="rId65"/>
    <p:sldId id="495" r:id="rId66"/>
    <p:sldId id="454" r:id="rId67"/>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556"/>
          </p14:sldIdLst>
        </p14:section>
        <p14:section name="Content" id="{31F9149E-C170-4E61-8C32-78FBFFDAEC9C}">
          <p14:sldIdLst>
            <p14:sldId id="606"/>
            <p14:sldId id="608"/>
            <p14:sldId id="609"/>
            <p14:sldId id="610"/>
            <p14:sldId id="611"/>
            <p14:sldId id="612"/>
            <p14:sldId id="613"/>
            <p14:sldId id="615"/>
            <p14:sldId id="614"/>
            <p14:sldId id="616"/>
            <p14:sldId id="617"/>
            <p14:sldId id="618"/>
            <p14:sldId id="621"/>
            <p14:sldId id="623"/>
            <p14:sldId id="624"/>
            <p14:sldId id="625"/>
            <p14:sldId id="627"/>
            <p14:sldId id="628"/>
            <p14:sldId id="629"/>
            <p14:sldId id="631"/>
            <p14:sldId id="633"/>
            <p14:sldId id="634"/>
            <p14:sldId id="635"/>
            <p14:sldId id="636"/>
            <p14:sldId id="637"/>
            <p14:sldId id="639"/>
            <p14:sldId id="640"/>
            <p14:sldId id="641"/>
            <p14:sldId id="679"/>
            <p14:sldId id="645"/>
            <p14:sldId id="646"/>
            <p14:sldId id="647"/>
            <p14:sldId id="691"/>
            <p14:sldId id="694"/>
            <p14:sldId id="695"/>
            <p14:sldId id="696"/>
            <p14:sldId id="697"/>
            <p14:sldId id="698"/>
            <p14:sldId id="699"/>
            <p14:sldId id="680"/>
            <p14:sldId id="650"/>
            <p14:sldId id="651"/>
            <p14:sldId id="652"/>
            <p14:sldId id="685"/>
            <p14:sldId id="655"/>
            <p14:sldId id="656"/>
            <p14:sldId id="657"/>
            <p14:sldId id="682"/>
            <p14:sldId id="661"/>
            <p14:sldId id="662"/>
            <p14:sldId id="663"/>
            <p14:sldId id="664"/>
            <p14:sldId id="686"/>
            <p14:sldId id="670"/>
            <p14:sldId id="690"/>
            <p14:sldId id="672"/>
            <p14:sldId id="684"/>
            <p14:sldId id="676"/>
            <p14:sldId id="677"/>
          </p14:sldIdLst>
        </p14:section>
        <p14:section name="Exit" id="{26D33BE0-B19C-465D-8801-1598009CC099}">
          <p14:sldIdLst>
            <p14:sldId id="49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8EE"/>
    <a:srgbClr val="007DDA"/>
    <a:srgbClr val="0971BA"/>
    <a:srgbClr val="343434"/>
    <a:srgbClr val="19396C"/>
    <a:srgbClr val="081C23"/>
    <a:srgbClr val="F15A29"/>
    <a:srgbClr val="92D050"/>
    <a:srgbClr val="AC75D5"/>
    <a:srgbClr val="7F49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20" autoAdjust="0"/>
    <p:restoredTop sz="77534" autoAdjust="0"/>
  </p:normalViewPr>
  <p:slideViewPr>
    <p:cSldViewPr snapToGrid="0">
      <p:cViewPr varScale="1">
        <p:scale>
          <a:sx n="87" d="100"/>
          <a:sy n="87" d="100"/>
        </p:scale>
        <p:origin x="1344" y="192"/>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notesMaster" Target="notesMasters/notesMaster1.xml"/><Relationship Id="rId69" Type="http://schemas.openxmlformats.org/officeDocument/2006/relationships/commentAuthors" Target="commentAuthors.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70" Type="http://schemas.openxmlformats.org/officeDocument/2006/relationships/presProps" Target="presProps.xml"/><Relationship Id="rId71" Type="http://schemas.openxmlformats.org/officeDocument/2006/relationships/viewProps" Target="viewProps.xml"/><Relationship Id="rId72" Type="http://schemas.openxmlformats.org/officeDocument/2006/relationships/theme" Target="theme/theme1.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73" Type="http://schemas.openxmlformats.org/officeDocument/2006/relationships/tableStyles" Target="tableStyles.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media/image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1.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5/2/16</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4" Type="http://schemas.openxmlformats.org/officeDocument/2006/relationships/hyperlink" Target="http://msdn.microsoft.com/en-us/library/dd135726.aspx" TargetMode="External"/><Relationship Id="rId5" Type="http://schemas.openxmlformats.org/officeDocument/2006/relationships/hyperlink" Target="http://msdn.microsoft.com/en-us/library/dd179467.aspx" TargetMode="External"/><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4" Type="http://schemas.openxmlformats.org/officeDocument/2006/relationships/hyperlink" Target="http://msdn.microsoft.com/en-us/library/ee691975.aspx" TargetMode="External"/><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msdn.microsoft.com/en-us/library/dd179440.aspx" TargetMode="External"/><Relationship Id="rId4" Type="http://schemas.openxmlformats.org/officeDocument/2006/relationships/hyperlink" Target="http://msdn.microsoft.com/en-us/library/dd179451.aspx" TargetMode="External"/><Relationship Id="rId5" Type="http://schemas.openxmlformats.org/officeDocument/2006/relationships/hyperlink" Target="http://msdn.microsoft.com/en-us/library/ee691975.aspx" TargetMode="External"/><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a:t>
            </a:r>
          </a:p>
          <a:p>
            <a:r>
              <a:rPr lang="en-US" b="0" dirty="0" smtClean="0"/>
              <a:t>Understand containers</a:t>
            </a:r>
          </a:p>
          <a:p>
            <a:endParaRPr lang="en-US" b="0" dirty="0" smtClean="0"/>
          </a:p>
          <a:p>
            <a:r>
              <a:rPr lang="en-US" b="1" dirty="0" smtClean="0"/>
              <a:t>Speaker Notes</a:t>
            </a:r>
          </a:p>
          <a:p>
            <a:endParaRPr lang="en-US" dirty="0" smtClean="0"/>
          </a:p>
          <a:p>
            <a:pPr marL="171450" indent="-171450">
              <a:buFont typeface="Arial" pitchFamily="34" charset="0"/>
              <a:buChar char="•"/>
            </a:pPr>
            <a:r>
              <a:rPr lang="en-US" baseline="0" dirty="0" smtClean="0"/>
              <a:t>Metadata is up to 8KB of name value pairs per container</a:t>
            </a:r>
          </a:p>
          <a:p>
            <a:endParaRPr lang="en-US" baseline="0" dirty="0" smtClean="0"/>
          </a:p>
          <a:p>
            <a:r>
              <a:rPr lang="en-US" b="1" baseline="0" dirty="0" smtClean="0"/>
              <a:t>Notes</a:t>
            </a:r>
          </a:p>
          <a:p>
            <a:r>
              <a:rPr lang="en-US" dirty="0" smtClean="0"/>
              <a:t>http://msdn.microsoft.com/en-us/library/dd179361.aspx</a:t>
            </a:r>
          </a:p>
          <a:p>
            <a:r>
              <a:rPr lang="en-US" dirty="0" smtClean="0"/>
              <a:t>http://msdn.microsoft.com/en-us/library/ee395424.aspx</a:t>
            </a:r>
          </a:p>
          <a:p>
            <a:endParaRPr lang="en-US" dirty="0" smtClean="0"/>
          </a:p>
          <a:p>
            <a:r>
              <a:rPr lang="en-NZ" dirty="0" smtClean="0"/>
              <a:t>A root container serves as a default container for your storage account. A storage account may have one root container. The root container must be explicitly created and must be named $root.</a:t>
            </a:r>
          </a:p>
          <a:p>
            <a:r>
              <a:rPr lang="en-NZ" dirty="0" smtClean="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10</a:t>
            </a:fld>
            <a:endParaRPr lang="en-US" dirty="0"/>
          </a:p>
        </p:txBody>
      </p:sp>
    </p:spTree>
    <p:extLst>
      <p:ext uri="{BB962C8B-B14F-4D97-AF65-F5344CB8AC3E}">
        <p14:creationId xmlns:p14="http://schemas.microsoft.com/office/powerpoint/2010/main" val="548310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a:t>
            </a:r>
          </a:p>
          <a:p>
            <a:r>
              <a:rPr lang="en-US" b="0" dirty="0" smtClean="0"/>
              <a:t>Understand containers</a:t>
            </a:r>
          </a:p>
          <a:p>
            <a:endParaRPr lang="en-US" b="0" dirty="0" smtClean="0"/>
          </a:p>
          <a:p>
            <a:r>
              <a:rPr lang="en-US" b="1" dirty="0" smtClean="0"/>
              <a:t>Speaker Notes</a:t>
            </a:r>
          </a:p>
          <a:p>
            <a:endParaRPr lang="en-US" dirty="0" smtClean="0"/>
          </a:p>
          <a:p>
            <a:pPr marL="171450" indent="-171450">
              <a:buFont typeface="Arial" pitchFamily="34" charset="0"/>
              <a:buChar char="•"/>
            </a:pPr>
            <a:r>
              <a:rPr lang="en-US" dirty="0" smtClean="0"/>
              <a:t>Account can contain unlimited number of containers</a:t>
            </a:r>
          </a:p>
          <a:p>
            <a:pPr marL="171450" indent="-171450">
              <a:buFont typeface="Arial" pitchFamily="34" charset="0"/>
              <a:buChar char="•"/>
            </a:pPr>
            <a:r>
              <a:rPr lang="en-US" dirty="0" smtClean="0"/>
              <a:t>Root container useful</a:t>
            </a:r>
            <a:r>
              <a:rPr lang="en-US" baseline="0" dirty="0" smtClean="0"/>
              <a:t> when serving Silverlight and flash out of Blob storage. May need to store Cross domain access policy files in root of the domain</a:t>
            </a:r>
          </a:p>
          <a:p>
            <a:endParaRPr lang="en-US" baseline="0" dirty="0" smtClean="0"/>
          </a:p>
          <a:p>
            <a:r>
              <a:rPr lang="en-US" b="1" baseline="0" dirty="0" smtClean="0"/>
              <a:t>Notes</a:t>
            </a:r>
          </a:p>
          <a:p>
            <a:r>
              <a:rPr lang="en-US" dirty="0" smtClean="0"/>
              <a:t>http://msdn.microsoft.com/en-us/library/dd179361.aspx</a:t>
            </a:r>
          </a:p>
          <a:p>
            <a:r>
              <a:rPr lang="en-US" dirty="0" smtClean="0"/>
              <a:t>http://msdn.microsoft.com/en-us/library/ee395424.aspx</a:t>
            </a:r>
          </a:p>
          <a:p>
            <a:endParaRPr lang="en-US" dirty="0" smtClean="0"/>
          </a:p>
          <a:p>
            <a:r>
              <a:rPr lang="en-NZ" dirty="0" smtClean="0"/>
              <a:t>A root container serves as a default container for your storage account. A storage account may have one root container. The root container must be explicitly created and must be named $root.</a:t>
            </a:r>
          </a:p>
          <a:p>
            <a:r>
              <a:rPr lang="en-NZ" dirty="0" smtClean="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11</a:t>
            </a:fld>
            <a:endParaRPr lang="en-US" dirty="0"/>
          </a:p>
        </p:txBody>
      </p:sp>
    </p:spTree>
    <p:extLst>
      <p:ext uri="{BB962C8B-B14F-4D97-AF65-F5344CB8AC3E}">
        <p14:creationId xmlns:p14="http://schemas.microsoft.com/office/powerpoint/2010/main" val="523003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smtClean="0"/>
          </a:p>
        </p:txBody>
      </p:sp>
      <p:sp>
        <p:nvSpPr>
          <p:cNvPr id="4" name="Slide Number Placeholder 3"/>
          <p:cNvSpPr>
            <a:spLocks noGrp="1"/>
          </p:cNvSpPr>
          <p:nvPr>
            <p:ph type="sldNum" sz="quarter" idx="10"/>
          </p:nvPr>
        </p:nvSpPr>
        <p:spPr/>
        <p:txBody>
          <a:bodyPr/>
          <a:lstStyle/>
          <a:p>
            <a:fld id="{97F3309C-40B0-400F-9DDF-37D5F192F07E}" type="slidenum">
              <a:rPr lang="en-US" smtClean="0"/>
              <a:pPr/>
              <a:t>12</a:t>
            </a:fld>
            <a:endParaRPr lang="en-US" dirty="0"/>
          </a:p>
        </p:txBody>
      </p:sp>
    </p:spTree>
    <p:extLst>
      <p:ext uri="{BB962C8B-B14F-4D97-AF65-F5344CB8AC3E}">
        <p14:creationId xmlns:p14="http://schemas.microsoft.com/office/powerpoint/2010/main" val="20039099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smtClean="0"/>
          </a:p>
        </p:txBody>
      </p:sp>
      <p:sp>
        <p:nvSpPr>
          <p:cNvPr id="4" name="Slide Number Placeholder 3"/>
          <p:cNvSpPr>
            <a:spLocks noGrp="1"/>
          </p:cNvSpPr>
          <p:nvPr>
            <p:ph type="sldNum" sz="quarter" idx="10"/>
          </p:nvPr>
        </p:nvSpPr>
        <p:spPr/>
        <p:txBody>
          <a:bodyPr/>
          <a:lstStyle/>
          <a:p>
            <a:fld id="{97F3309C-40B0-400F-9DDF-37D5F192F07E}" type="slidenum">
              <a:rPr lang="en-US" smtClean="0"/>
              <a:pPr/>
              <a:t>13</a:t>
            </a:fld>
            <a:endParaRPr lang="en-US" dirty="0"/>
          </a:p>
        </p:txBody>
      </p:sp>
    </p:spTree>
    <p:extLst>
      <p:ext uri="{BB962C8B-B14F-4D97-AF65-F5344CB8AC3E}">
        <p14:creationId xmlns:p14="http://schemas.microsoft.com/office/powerpoint/2010/main" val="7541211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a:t>
            </a:r>
            <a:r>
              <a:rPr lang="en-US" baseline="0" noProof="0" dirty="0" smtClean="0"/>
              <a:t> 2)</a:t>
            </a:r>
            <a:endParaRPr lang="en-US" noProof="0"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14</a:t>
            </a:fld>
            <a:endParaRPr lang="en-US"/>
          </a:p>
        </p:txBody>
      </p:sp>
    </p:spTree>
    <p:extLst>
      <p:ext uri="{BB962C8B-B14F-4D97-AF65-F5344CB8AC3E}">
        <p14:creationId xmlns:p14="http://schemas.microsoft.com/office/powerpoint/2010/main" val="3616730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err="1" smtClean="0"/>
              <a:t>SnapShot</a:t>
            </a:r>
            <a:r>
              <a:rPr lang="en-NZ" dirty="0" smtClean="0"/>
              <a: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err="1" smtClean="0"/>
              <a:t>MyGroup</a:t>
            </a:r>
            <a:r>
              <a:rPr lang="en-NZ" i="1" dirty="0" smtClean="0"/>
              <a:t>/MyBlob1</a:t>
            </a:r>
            <a:r>
              <a:rPr lang="en-NZ" dirty="0" smtClean="0"/>
              <a:t> and </a:t>
            </a:r>
            <a:r>
              <a:rPr lang="en-NZ" i="1" dirty="0" err="1" smtClean="0"/>
              <a:t>MyGroup</a:t>
            </a:r>
            <a:r>
              <a:rPr lang="en-NZ" i="1" dirty="0" smtClean="0"/>
              <a:t>/MyBlob2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err="1" smtClean="0"/>
              <a:t>MyGroup</a:t>
            </a:r>
            <a:r>
              <a:rPr lang="en-NZ" i="1" dirty="0" smtClean="0"/>
              <a:t>/</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a:t>
            </a:r>
            <a:r>
              <a:rPr lang="en-NZ" dirty="0" err="1" smtClean="0"/>
              <a:t>MyGroup</a:t>
            </a:r>
            <a:r>
              <a:rPr lang="en-NZ" dirty="0" smtClean="0"/>
              <a:t>/MyBlob1 and </a:t>
            </a:r>
            <a:r>
              <a:rPr lang="en-NZ" dirty="0" err="1" smtClean="0"/>
              <a:t>MyGroup</a:t>
            </a:r>
            <a:r>
              <a:rPr lang="en-NZ" dirty="0" smtClean="0"/>
              <a:t>/MyBlob2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dirty="0" err="1" smtClean="0"/>
              <a:t>MyGroup</a:t>
            </a:r>
            <a:r>
              <a:rPr lang="en-NZ" dirty="0" smtClean="0"/>
              <a:t>/.</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15</a:t>
            </a:fld>
            <a:endParaRPr lang="en-US" dirty="0"/>
          </a:p>
        </p:txBody>
      </p:sp>
    </p:spTree>
    <p:extLst>
      <p:ext uri="{BB962C8B-B14F-4D97-AF65-F5344CB8AC3E}">
        <p14:creationId xmlns:p14="http://schemas.microsoft.com/office/powerpoint/2010/main" val="958168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a:t>
            </a:r>
          </a:p>
          <a:p>
            <a:r>
              <a:rPr lang="en-US" b="0" dirty="0" smtClean="0"/>
              <a:t>Understand basics of listing blobs in a container</a:t>
            </a:r>
          </a:p>
          <a:p>
            <a:endParaRPr lang="en-US" b="0" dirty="0" smtClean="0"/>
          </a:p>
          <a:p>
            <a:r>
              <a:rPr lang="en-US" b="1" dirty="0" smtClean="0"/>
              <a:t>Speaker Notes</a:t>
            </a:r>
          </a:p>
          <a:p>
            <a:endParaRPr lang="en-US" dirty="0" smtClean="0"/>
          </a:p>
          <a:p>
            <a:pPr marL="171450" indent="-171450">
              <a:buFont typeface="Arial" pitchFamily="34" charset="0"/>
              <a:buChar char="•"/>
            </a:pPr>
            <a:r>
              <a:rPr lang="en-NZ" dirty="0" smtClean="0"/>
              <a:t>The </a:t>
            </a:r>
            <a:r>
              <a:rPr lang="en-NZ" b="1" dirty="0" smtClean="0"/>
              <a:t>List Blobs</a:t>
            </a:r>
            <a:r>
              <a:rPr lang="en-NZ" dirty="0" smtClean="0"/>
              <a:t> operation enumerates the list of blobs under the specified container.</a:t>
            </a:r>
          </a:p>
          <a:p>
            <a:pPr marL="171450" indent="-171450">
              <a:buFont typeface="Arial" pitchFamily="34" charset="0"/>
              <a:buChar char="•"/>
            </a:pPr>
            <a:r>
              <a:rPr lang="en-NZ" dirty="0" smtClean="0"/>
              <a:t>Can include uncommitted</a:t>
            </a:r>
            <a:r>
              <a:rPr lang="en-NZ" baseline="0" dirty="0" smtClean="0"/>
              <a:t> Blobs- see discussion on Blocks and Block Lists</a:t>
            </a:r>
          </a:p>
          <a:p>
            <a:pPr marL="171450" indent="-171450">
              <a:buFont typeface="Arial" pitchFamily="34" charset="0"/>
              <a:buChar char="•"/>
            </a:pPr>
            <a:r>
              <a:rPr lang="en-NZ" baseline="0" dirty="0" smtClean="0"/>
              <a:t>Can include snapshots</a:t>
            </a:r>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16</a:t>
            </a:fld>
            <a:endParaRPr lang="en-US" dirty="0"/>
          </a:p>
        </p:txBody>
      </p:sp>
    </p:spTree>
    <p:extLst>
      <p:ext uri="{BB962C8B-B14F-4D97-AF65-F5344CB8AC3E}">
        <p14:creationId xmlns:p14="http://schemas.microsoft.com/office/powerpoint/2010/main" val="24744218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17</a:t>
            </a:fld>
            <a:endParaRPr lang="en-US" dirty="0"/>
          </a:p>
        </p:txBody>
      </p:sp>
    </p:spTree>
    <p:extLst>
      <p:ext uri="{BB962C8B-B14F-4D97-AF65-F5344CB8AC3E}">
        <p14:creationId xmlns:p14="http://schemas.microsoft.com/office/powerpoint/2010/main" val="14512796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18</a:t>
            </a:fld>
            <a:endParaRPr lang="en-US" dirty="0"/>
          </a:p>
        </p:txBody>
      </p:sp>
    </p:spTree>
    <p:extLst>
      <p:ext uri="{BB962C8B-B14F-4D97-AF65-F5344CB8AC3E}">
        <p14:creationId xmlns:p14="http://schemas.microsoft.com/office/powerpoint/2010/main" val="837926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Block blobs let you upload large blobs efficiently. Block blobs are comprised of blocks, each of which is identified by a block ID.</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itchFamily="34" charset="0"/>
              <a:buChar char="•"/>
            </a:pPr>
            <a:r>
              <a:rPr lang="en-US" dirty="0" smtClean="0"/>
              <a:t>When you upload a block to a blob in your storage account, it is associated with the specified block blob, but it does not become part of the blob until you commit a list of blocks that includes the new block's ID. </a:t>
            </a:r>
          </a:p>
          <a:p>
            <a:pPr marL="285750" indent="-285750">
              <a:buFont typeface="Arial" pitchFamily="34" charset="0"/>
              <a:buChar char="•"/>
            </a:pPr>
            <a:r>
              <a:rPr lang="en-US" dirty="0" smtClean="0"/>
              <a:t>New blocks remain in an uncommitted state until they are specifically committed or discarded. </a:t>
            </a:r>
          </a:p>
          <a:p>
            <a:pPr marL="285750" indent="-285750">
              <a:buFont typeface="Arial" pitchFamily="34" charset="0"/>
              <a:buChar char="•"/>
            </a:pPr>
            <a:r>
              <a:rPr lang="en-US" dirty="0" smtClean="0"/>
              <a:t>Writing a block does not update the last modified time of an existing blob.</a:t>
            </a:r>
          </a:p>
          <a:p>
            <a:pPr marL="285750" indent="-285750">
              <a:buFont typeface="Arial" pitchFamily="34" charset="0"/>
              <a:buChar char="•"/>
            </a:pPr>
            <a:r>
              <a:rPr lang="en-US" dirty="0" smtClean="0"/>
              <a:t>With a block blob, you can upload multiple blocks in parallel to decrease upload time. </a:t>
            </a:r>
          </a:p>
          <a:p>
            <a:pPr marL="285750" indent="-285750">
              <a:buFont typeface="Arial" pitchFamily="34" charset="0"/>
              <a:buChar char="•"/>
            </a:pPr>
            <a:r>
              <a:rPr lang="en-US" dirty="0" smtClean="0"/>
              <a:t>Each block can include an MD5 hash to verify the transfer, so you can track upload progress and re-send blocks as needed. </a:t>
            </a:r>
          </a:p>
          <a:p>
            <a:pPr marL="285750" indent="-285750">
              <a:buFont typeface="Arial" pitchFamily="34" charset="0"/>
              <a:buChar char="•"/>
            </a:pPr>
            <a:r>
              <a:rPr lang="en-US" dirty="0" smtClean="0"/>
              <a:t>You can upload blocks in any order, and determine their sequence in the final block list commitment step.</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19</a:t>
            </a:fld>
            <a:endParaRPr lang="en-US" dirty="0"/>
          </a:p>
        </p:txBody>
      </p:sp>
    </p:spTree>
    <p:extLst>
      <p:ext uri="{BB962C8B-B14F-4D97-AF65-F5344CB8AC3E}">
        <p14:creationId xmlns:p14="http://schemas.microsoft.com/office/powerpoint/2010/main" val="807911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smtClean="0"/>
          </a:p>
        </p:txBody>
      </p:sp>
      <p:sp>
        <p:nvSpPr>
          <p:cNvPr id="4" name="Slide Number Placeholder 3"/>
          <p:cNvSpPr>
            <a:spLocks noGrp="1"/>
          </p:cNvSpPr>
          <p:nvPr>
            <p:ph type="sldNum" sz="quarter" idx="10"/>
          </p:nvPr>
        </p:nvSpPr>
        <p:spPr/>
        <p:txBody>
          <a:bodyPr/>
          <a:lstStyle/>
          <a:p>
            <a:fld id="{97F3309C-40B0-400F-9DDF-37D5F192F07E}" type="slidenum">
              <a:rPr lang="en-US" smtClean="0"/>
              <a:pPr/>
              <a:t>20</a:t>
            </a:fld>
            <a:endParaRPr lang="en-US" dirty="0"/>
          </a:p>
        </p:txBody>
      </p:sp>
    </p:spTree>
    <p:extLst>
      <p:ext uri="{BB962C8B-B14F-4D97-AF65-F5344CB8AC3E}">
        <p14:creationId xmlns:p14="http://schemas.microsoft.com/office/powerpoint/2010/main" val="11977893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Page blobs are a collection of 512-byte pages optimized for random read and write operations.</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itchFamily="34" charset="0"/>
              <a:buChar char="•"/>
            </a:pPr>
            <a:r>
              <a:rPr lang="en-US" dirty="0" smtClean="0"/>
              <a:t>The maximum size for a page blob is 1 TB.</a:t>
            </a:r>
          </a:p>
          <a:p>
            <a:pPr marL="285750" indent="-285750">
              <a:buFont typeface="Arial" pitchFamily="34" charset="0"/>
              <a:buChar char="•"/>
            </a:pPr>
            <a:r>
              <a:rPr lang="en-US" dirty="0" smtClean="0"/>
              <a:t>To create a page blob, you initialize the page blob and specify the maximum size the page blob will grow. </a:t>
            </a:r>
          </a:p>
          <a:p>
            <a:pPr marL="285750" indent="-285750">
              <a:buFont typeface="Arial" pitchFamily="34" charset="0"/>
              <a:buChar char="•"/>
            </a:pPr>
            <a:r>
              <a:rPr lang="en-US" dirty="0" smtClean="0"/>
              <a:t>To add or update the contents of a page blob, you write a page or pages by specifying an offset and a range that align to 512-byte page boundaries. </a:t>
            </a:r>
          </a:p>
          <a:p>
            <a:pPr marL="285750" indent="-285750">
              <a:buFont typeface="Arial" pitchFamily="34" charset="0"/>
              <a:buChar char="•"/>
            </a:pPr>
            <a:r>
              <a:rPr lang="en-US" dirty="0" smtClean="0"/>
              <a:t>A write to a page blob can overwrite just one page, some pages, or up to 4 MB of the page blob. </a:t>
            </a:r>
          </a:p>
          <a:p>
            <a:pPr marL="285750" indent="-285750">
              <a:buFont typeface="Arial" pitchFamily="34" charset="0"/>
              <a:buChar char="•"/>
            </a:pPr>
            <a:r>
              <a:rPr lang="en-US" dirty="0" smtClean="0"/>
              <a:t>Writes to page blobs happen in-place and are immediately committed to the blob. </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Tree>
    <p:extLst>
      <p:ext uri="{BB962C8B-B14F-4D97-AF65-F5344CB8AC3E}">
        <p14:creationId xmlns:p14="http://schemas.microsoft.com/office/powerpoint/2010/main" val="34742188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NZ" dirty="0" smtClean="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smtClean="0"/>
              <a:t>Grant users access to a specific blob or to any blob within a specified container for a specified period of time. </a:t>
            </a:r>
          </a:p>
          <a:p>
            <a:pPr marL="384431" lvl="1" indent="-171450">
              <a:buFont typeface="Arial" pitchFamily="34" charset="0"/>
              <a:buChar char="•"/>
            </a:pPr>
            <a:r>
              <a:rPr lang="en-NZ" dirty="0" smtClean="0"/>
              <a:t>Specify what operations a user may perform on a blob that's accessible via a Shared Access Signature. </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Use HTTPS to protect the signature (it is like a short dated password)</a:t>
            </a:r>
          </a:p>
          <a:p>
            <a:pPr marL="171450" lvl="0" indent="-171450">
              <a:buFont typeface="Arial" pitchFamily="34" charset="0"/>
              <a:buChar char="•"/>
            </a:pPr>
            <a:endParaRPr lang="en-NZ" baseline="0" dirty="0" smtClean="0"/>
          </a:p>
          <a:p>
            <a:pPr marL="171450" lvl="0" indent="-171450">
              <a:buFont typeface="Arial" pitchFamily="34" charset="0"/>
              <a:buChar char="•"/>
            </a:pPr>
            <a:r>
              <a:rPr lang="en-NZ" baseline="0" dirty="0" smtClean="0"/>
              <a:t>Two approaches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Policy based</a:t>
            </a:r>
            <a:br>
              <a:rPr lang="en-NZ" baseline="0" dirty="0" smtClean="0"/>
            </a:br>
            <a:r>
              <a:rPr lang="en-NZ" baseline="0" dirty="0" smtClean="0"/>
              <a:t>Use for longer dated revocable permission sets</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Always endeavour to use Least Permission set possible</a:t>
            </a:r>
            <a:endParaRPr lang="en-US" baseline="0" dirty="0" smtClean="0"/>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Tree>
    <p:extLst>
      <p:ext uri="{BB962C8B-B14F-4D97-AF65-F5344CB8AC3E}">
        <p14:creationId xmlns:p14="http://schemas.microsoft.com/office/powerpoint/2010/main" val="1638777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NZ" dirty="0" smtClean="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smtClean="0"/>
              <a:t>Grant users access to a specific blob or to any blob within a specified container for a specified period of time. </a:t>
            </a:r>
          </a:p>
          <a:p>
            <a:pPr marL="384431" lvl="1" indent="-171450">
              <a:buFont typeface="Arial" pitchFamily="34" charset="0"/>
              <a:buChar char="•"/>
            </a:pPr>
            <a:r>
              <a:rPr lang="en-NZ" dirty="0" smtClean="0"/>
              <a:t>Specify what operations a user may perform on a blob that's accessible via a Shared Access Signature. </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Use HTTPS to protect the signature (it is like a short dated password)</a:t>
            </a:r>
          </a:p>
          <a:p>
            <a:pPr marL="171450" lvl="0" indent="-171450">
              <a:buFont typeface="Arial" pitchFamily="34" charset="0"/>
              <a:buChar char="•"/>
            </a:pPr>
            <a:endParaRPr lang="en-NZ" baseline="0" dirty="0" smtClean="0"/>
          </a:p>
          <a:p>
            <a:pPr marL="171450" lvl="0" indent="-171450">
              <a:buFont typeface="Arial" pitchFamily="34" charset="0"/>
              <a:buChar char="•"/>
            </a:pPr>
            <a:r>
              <a:rPr lang="en-NZ" baseline="0" dirty="0" smtClean="0"/>
              <a:t>Two approaches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Policy based</a:t>
            </a:r>
            <a:br>
              <a:rPr lang="en-NZ" baseline="0" dirty="0" smtClean="0"/>
            </a:br>
            <a:r>
              <a:rPr lang="en-NZ" baseline="0" dirty="0" smtClean="0"/>
              <a:t>Use for longer dated revocable permission sets</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Always endeavour to use Least Permission set possible</a:t>
            </a:r>
            <a:endParaRPr lang="en-US" baseline="0" dirty="0" smtClean="0"/>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Tree>
    <p:extLst>
      <p:ext uri="{BB962C8B-B14F-4D97-AF65-F5344CB8AC3E}">
        <p14:creationId xmlns:p14="http://schemas.microsoft.com/office/powerpoint/2010/main" val="9879531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Tree>
    <p:extLst>
      <p:ext uri="{BB962C8B-B14F-4D97-AF65-F5344CB8AC3E}">
        <p14:creationId xmlns:p14="http://schemas.microsoft.com/office/powerpoint/2010/main" val="19637920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Tree>
    <p:extLst>
      <p:ext uri="{BB962C8B-B14F-4D97-AF65-F5344CB8AC3E}">
        <p14:creationId xmlns:p14="http://schemas.microsoft.com/office/powerpoint/2010/main" val="20843567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Tree>
    <p:extLst>
      <p:ext uri="{BB962C8B-B14F-4D97-AF65-F5344CB8AC3E}">
        <p14:creationId xmlns:p14="http://schemas.microsoft.com/office/powerpoint/2010/main" val="22785694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Policy Based</a:t>
            </a:r>
          </a:p>
          <a:p>
            <a:pPr marL="384431" lvl="1" indent="-171450">
              <a:buFont typeface="Arial" pitchFamily="34" charset="0"/>
              <a:buChar char="•"/>
            </a:pPr>
            <a:r>
              <a:rPr lang="en-NZ" baseline="0" dirty="0" smtClean="0"/>
              <a:t>Points to a Container level policy</a:t>
            </a:r>
          </a:p>
          <a:p>
            <a:pPr marL="384431" lvl="1" indent="-171450">
              <a:buFont typeface="Arial" pitchFamily="34" charset="0"/>
              <a:buChar char="•"/>
            </a:pPr>
            <a:r>
              <a:rPr lang="en-NZ" baseline="0" dirty="0" smtClean="0"/>
              <a:t>User where want a longer dated permission with ability to revoke</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Tree>
    <p:extLst>
      <p:ext uri="{BB962C8B-B14F-4D97-AF65-F5344CB8AC3E}">
        <p14:creationId xmlns:p14="http://schemas.microsoft.com/office/powerpoint/2010/main" val="26717981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Policy Based</a:t>
            </a:r>
          </a:p>
          <a:p>
            <a:pPr marL="384431" lvl="1" indent="-171450">
              <a:buFont typeface="Arial" pitchFamily="34" charset="0"/>
              <a:buChar char="•"/>
            </a:pPr>
            <a:r>
              <a:rPr lang="en-NZ" baseline="0" dirty="0" smtClean="0"/>
              <a:t>Points to a Container level policy</a:t>
            </a:r>
          </a:p>
          <a:p>
            <a:pPr marL="384431" lvl="1" indent="-171450">
              <a:buFont typeface="Arial" pitchFamily="34" charset="0"/>
              <a:buChar char="•"/>
            </a:pPr>
            <a:r>
              <a:rPr lang="en-NZ" baseline="0" dirty="0" smtClean="0"/>
              <a:t>User where want a longer dated permission with ability to revoke</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Tree>
    <p:extLst>
      <p:ext uri="{BB962C8B-B14F-4D97-AF65-F5344CB8AC3E}">
        <p14:creationId xmlns:p14="http://schemas.microsoft.com/office/powerpoint/2010/main" val="25879371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Policy Based</a:t>
            </a:r>
          </a:p>
          <a:p>
            <a:pPr marL="384431" lvl="1" indent="-171450">
              <a:buFont typeface="Arial" pitchFamily="34" charset="0"/>
              <a:buChar char="•"/>
            </a:pPr>
            <a:r>
              <a:rPr lang="en-NZ" baseline="0" dirty="0" smtClean="0"/>
              <a:t>Points to a Container level policy</a:t>
            </a:r>
          </a:p>
          <a:p>
            <a:pPr marL="384431" lvl="1" indent="-171450">
              <a:buFont typeface="Arial" pitchFamily="34" charset="0"/>
              <a:buChar char="•"/>
            </a:pPr>
            <a:r>
              <a:rPr lang="en-NZ" baseline="0" dirty="0" smtClean="0"/>
              <a:t>User where want a longer dated permission with ability to revoke</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Tree>
    <p:extLst>
      <p:ext uri="{BB962C8B-B14F-4D97-AF65-F5344CB8AC3E}">
        <p14:creationId xmlns:p14="http://schemas.microsoft.com/office/powerpoint/2010/main" val="21660769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solidFill>
                  <a:srgbClr val="FFFFFF"/>
                </a:solidFill>
              </a:rPr>
              <a:t>Preparation material: </a:t>
            </a:r>
            <a:r>
              <a:rPr lang="en-US" sz="1200" dirty="0" smtClean="0">
                <a:solidFill>
                  <a:srgbClr val="FFFFFF"/>
                </a:solidFill>
              </a:rPr>
              <a:t>“Microsoft Azure Storage: A Highly Available Cloud Storage Service with Strong Consistency”,  ACM Symposium on Operating System Principals (SOSP), Oct. 2011 </a:t>
            </a:r>
            <a:r>
              <a:rPr lang="en-US" dirty="0" smtClean="0"/>
              <a:t>http://blogs.msdn.com/b/windowsazurestorage/archive/2011/11/20/windows-azure-storage-a-highly-available-cloud-storage-service-with-strong-consistency.aspx</a:t>
            </a:r>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3159249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 4)</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30</a:t>
            </a:fld>
            <a:endParaRPr lang="en-US"/>
          </a:p>
        </p:txBody>
      </p:sp>
    </p:spTree>
    <p:extLst>
      <p:ext uri="{BB962C8B-B14F-4D97-AF65-F5344CB8AC3E}">
        <p14:creationId xmlns:p14="http://schemas.microsoft.com/office/powerpoint/2010/main" val="6391289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Azure </a:t>
            </a:r>
            <a:r>
              <a:rPr lang="en-US" noProof="0" dirty="0" smtClean="0"/>
              <a:t>Files</a:t>
            </a:r>
            <a:r>
              <a:rPr lang="en-US" dirty="0" smtClean="0"/>
              <a:t> is a relatively new</a:t>
            </a:r>
            <a:r>
              <a:rPr lang="en-US" baseline="0" dirty="0" smtClean="0"/>
              <a:t> Azure Storage Service which supports the SMB 2.1 protocol which for instance enables migration of legacy applications direct to Azure.</a:t>
            </a:r>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31</a:t>
            </a:fld>
            <a:endParaRPr lang="en-US"/>
          </a:p>
        </p:txBody>
      </p:sp>
    </p:spTree>
    <p:extLst>
      <p:ext uri="{BB962C8B-B14F-4D97-AF65-F5344CB8AC3E}">
        <p14:creationId xmlns:p14="http://schemas.microsoft.com/office/powerpoint/2010/main" val="5571461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smtClean="0"/>
              <a:t>The </a:t>
            </a:r>
            <a:r>
              <a:rPr lang="sv-SE" dirty="0" err="1" smtClean="0"/>
              <a:t>intent</a:t>
            </a:r>
            <a:r>
              <a:rPr lang="sv-SE" dirty="0" smtClean="0"/>
              <a:t> of </a:t>
            </a:r>
            <a:r>
              <a:rPr lang="sv-SE" dirty="0" err="1" smtClean="0"/>
              <a:t>this</a:t>
            </a:r>
            <a:r>
              <a:rPr lang="sv-SE" dirty="0" smtClean="0"/>
              <a:t> </a:t>
            </a:r>
            <a:r>
              <a:rPr lang="sv-SE" dirty="0" err="1" smtClean="0"/>
              <a:t>slide</a:t>
            </a:r>
            <a:r>
              <a:rPr lang="sv-SE" dirty="0" smtClean="0"/>
              <a:t> is to </a:t>
            </a:r>
            <a:r>
              <a:rPr lang="sv-SE" dirty="0" err="1" smtClean="0"/>
              <a:t>provide</a:t>
            </a:r>
            <a:r>
              <a:rPr lang="sv-SE" dirty="0" smtClean="0"/>
              <a:t> an </a:t>
            </a:r>
            <a:r>
              <a:rPr lang="sv-SE" dirty="0" err="1" smtClean="0"/>
              <a:t>overwhelming</a:t>
            </a:r>
            <a:r>
              <a:rPr lang="sv-SE" baseline="0" dirty="0" smtClean="0"/>
              <a:t> </a:t>
            </a:r>
            <a:r>
              <a:rPr lang="sv-SE" baseline="0" dirty="0" err="1" smtClean="0"/>
              <a:t>amount</a:t>
            </a:r>
            <a:r>
              <a:rPr lang="sv-SE" baseline="0" dirty="0" smtClean="0"/>
              <a:t> of information! Do not go </a:t>
            </a:r>
            <a:r>
              <a:rPr lang="sv-SE" baseline="0" dirty="0" err="1" smtClean="0"/>
              <a:t>through</a:t>
            </a:r>
            <a:r>
              <a:rPr lang="sv-SE" baseline="0" dirty="0" smtClean="0"/>
              <a:t> </a:t>
            </a:r>
            <a:r>
              <a:rPr lang="sv-SE" baseline="0" dirty="0" err="1" smtClean="0"/>
              <a:t>this</a:t>
            </a:r>
            <a:r>
              <a:rPr lang="sv-SE" baseline="0" dirty="0" smtClean="0"/>
              <a:t> in </a:t>
            </a:r>
            <a:r>
              <a:rPr lang="sv-SE" baseline="0" dirty="0" err="1" smtClean="0"/>
              <a:t>detail</a:t>
            </a:r>
            <a:r>
              <a:rPr lang="sv-SE" baseline="0" dirty="0" smtClean="0"/>
              <a:t>! Rather just cover the text with a mouse click and inform that there was a lot of stuff you needed to do in the past which is different now!</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32</a:t>
            </a:fld>
            <a:endParaRPr lang="en-US"/>
          </a:p>
        </p:txBody>
      </p:sp>
    </p:spTree>
    <p:extLst>
      <p:ext uri="{BB962C8B-B14F-4D97-AF65-F5344CB8AC3E}">
        <p14:creationId xmlns:p14="http://schemas.microsoft.com/office/powerpoint/2010/main" val="25347666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5/2/16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33</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837477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smtClean="0"/>
              <a:t> Share data across VMs and applications: Multiple writers, multiple readers using standard file system semantics.</a:t>
            </a:r>
          </a:p>
          <a:p>
            <a:pPr>
              <a:buFont typeface="Arial" panose="020B0604020202020204" pitchFamily="34" charset="0"/>
              <a:buChar char="•"/>
            </a:pPr>
            <a:r>
              <a:rPr lang="en-US" dirty="0" smtClean="0"/>
              <a:t> Share settings throughout services: VMs can read settings and files from a common, shared location.  These can be updated externally via REST.</a:t>
            </a:r>
          </a:p>
          <a:p>
            <a:pPr>
              <a:buFont typeface="Arial" panose="020B0604020202020204" pitchFamily="34" charset="0"/>
              <a:buChar char="•"/>
            </a:pPr>
            <a:r>
              <a:rPr lang="en-US" dirty="0" smtClean="0"/>
              <a:t> Dev/Test/Debug: Very useful to have a shared location for installing applications, setting up VMs, running tools, and keeping notes while developing, testing, and debugging cloud services.</a:t>
            </a:r>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5/2/16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34</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871587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5/2/16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39</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433207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5/2/16</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15392993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First of all, the queue length directly reflects how well the backend processing nodes are catching up with the overall workload.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Second, the use of queues decouples different parts of the application, making it easier to scale different parts of the application independently.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Third, the use of queues allows the flexibility of efficient resource usage within an application, allowing the application to scale more efficiently.  That is, separate queues can be used for work items of different priorities and/or different weights, and separate pools of backend servers can process these different queues.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Queues provide buffering to absorb traffic bursts and reduce the impact of individual component failures. </a:t>
            </a:r>
            <a:endParaRPr lang="en-US" dirty="0" smtClean="0"/>
          </a:p>
          <a:p>
            <a:endParaRPr lang="en-US" dirty="0"/>
          </a:p>
        </p:txBody>
      </p:sp>
      <p:sp>
        <p:nvSpPr>
          <p:cNvPr id="4" name="Slide Number Placeholder 3"/>
          <p:cNvSpPr>
            <a:spLocks noGrp="1"/>
          </p:cNvSpPr>
          <p:nvPr>
            <p:ph type="sldNum" sz="quarter" idx="10"/>
          </p:nvPr>
        </p:nvSpPr>
        <p:spPr/>
        <p:txBody>
          <a:bodyPr/>
          <a:lstStyle/>
          <a:p>
            <a:fld id="{FA26E5E5-F476-4DA6-B9AA-CF3C112633E7}" type="slidenum">
              <a:rPr lang="en-US" smtClean="0"/>
              <a:t>43</a:t>
            </a:fld>
            <a:endParaRPr lang="en-US"/>
          </a:p>
        </p:txBody>
      </p:sp>
    </p:spTree>
    <p:extLst>
      <p:ext uri="{BB962C8B-B14F-4D97-AF65-F5344CB8AC3E}">
        <p14:creationId xmlns:p14="http://schemas.microsoft.com/office/powerpoint/2010/main" val="2055104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44</a:t>
            </a:fld>
            <a:endParaRPr lang="en-US"/>
          </a:p>
        </p:txBody>
      </p:sp>
    </p:spTree>
    <p:extLst>
      <p:ext uri="{BB962C8B-B14F-4D97-AF65-F5344CB8AC3E}">
        <p14:creationId xmlns:p14="http://schemas.microsoft.com/office/powerpoint/2010/main" val="19885612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45</a:t>
            </a:fld>
            <a:endParaRPr lang="en-US"/>
          </a:p>
        </p:txBody>
      </p:sp>
    </p:spTree>
    <p:extLst>
      <p:ext uri="{BB962C8B-B14F-4D97-AF65-F5344CB8AC3E}">
        <p14:creationId xmlns:p14="http://schemas.microsoft.com/office/powerpoint/2010/main" val="37418854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err="1" smtClean="0"/>
              <a:t>Storing</a:t>
            </a:r>
            <a:r>
              <a:rPr lang="sv-SE" baseline="0" dirty="0" smtClean="0"/>
              <a:t> </a:t>
            </a:r>
            <a:r>
              <a:rPr lang="sv-SE" baseline="0" dirty="0" err="1" smtClean="0"/>
              <a:t>files</a:t>
            </a:r>
            <a:r>
              <a:rPr lang="sv-SE" baseline="0" dirty="0" smtClean="0"/>
              <a:t> in the Cloud is </a:t>
            </a:r>
            <a:r>
              <a:rPr lang="sv-SE" baseline="0" dirty="0" err="1" smtClean="0"/>
              <a:t>perhaps</a:t>
            </a:r>
            <a:r>
              <a:rPr lang="sv-SE" baseline="0" dirty="0" smtClean="0"/>
              <a:t> the </a:t>
            </a:r>
            <a:r>
              <a:rPr lang="sv-SE" baseline="0" dirty="0" err="1" smtClean="0"/>
              <a:t>most</a:t>
            </a:r>
            <a:r>
              <a:rPr lang="sv-SE" baseline="0" dirty="0" smtClean="0"/>
              <a:t> fundamental </a:t>
            </a:r>
            <a:r>
              <a:rPr lang="sv-SE" baseline="0" dirty="0" err="1" smtClean="0"/>
              <a:t>of</a:t>
            </a:r>
            <a:r>
              <a:rPr lang="sv-SE" baseline="0" dirty="0" smtClean="0"/>
              <a:t> </a:t>
            </a:r>
            <a:r>
              <a:rPr lang="sv-SE" baseline="0" dirty="0" err="1" smtClean="0"/>
              <a:t>jobs</a:t>
            </a:r>
            <a:r>
              <a:rPr lang="sv-SE" baseline="0" dirty="0" smtClean="0"/>
              <a:t>. In </a:t>
            </a:r>
            <a:r>
              <a:rPr lang="sv-SE" baseline="0" dirty="0" err="1" smtClean="0"/>
              <a:t>Azure</a:t>
            </a:r>
            <a:r>
              <a:rPr lang="sv-SE" baseline="0" dirty="0" smtClean="0"/>
              <a:t> </a:t>
            </a:r>
            <a:r>
              <a:rPr lang="sv-SE" baseline="0" dirty="0" err="1" smtClean="0"/>
              <a:t>Storage</a:t>
            </a:r>
            <a:r>
              <a:rPr lang="sv-SE" baseline="0" dirty="0" smtClean="0"/>
              <a:t> </a:t>
            </a:r>
            <a:r>
              <a:rPr lang="sv-SE" baseline="0" dirty="0" err="1" smtClean="0"/>
              <a:t>you</a:t>
            </a:r>
            <a:r>
              <a:rPr lang="sv-SE" baseline="0" dirty="0" smtClean="0"/>
              <a:t> </a:t>
            </a:r>
            <a:r>
              <a:rPr lang="sv-SE" baseline="0" dirty="0" err="1" smtClean="0"/>
              <a:t>can</a:t>
            </a:r>
            <a:r>
              <a:rPr lang="sv-SE" baseline="0" dirty="0" smtClean="0"/>
              <a:t> store </a:t>
            </a:r>
            <a:r>
              <a:rPr lang="sv-SE" baseline="0" dirty="0" err="1" smtClean="0"/>
              <a:t>both</a:t>
            </a:r>
            <a:r>
              <a:rPr lang="sv-SE" baseline="0" dirty="0" smtClean="0"/>
              <a:t> </a:t>
            </a:r>
            <a:r>
              <a:rPr lang="sv-SE" baseline="0" dirty="0" err="1" smtClean="0"/>
              <a:t>individual</a:t>
            </a:r>
            <a:r>
              <a:rPr lang="sv-SE" baseline="0" dirty="0" smtClean="0"/>
              <a:t> </a:t>
            </a:r>
            <a:r>
              <a:rPr lang="sv-SE" baseline="0" dirty="0" err="1" smtClean="0"/>
              <a:t>files</a:t>
            </a:r>
            <a:r>
              <a:rPr lang="sv-SE" baseline="0" dirty="0" smtClean="0"/>
              <a:t> and VHD drives </a:t>
            </a:r>
            <a:r>
              <a:rPr lang="sv-SE" baseline="0" dirty="0" err="1" smtClean="0"/>
              <a:t>used</a:t>
            </a:r>
            <a:r>
              <a:rPr lang="sv-SE" baseline="0" dirty="0" smtClean="0"/>
              <a:t> to back </a:t>
            </a:r>
            <a:r>
              <a:rPr lang="sv-SE" baseline="0" dirty="0" err="1" smtClean="0"/>
              <a:t>harddisks</a:t>
            </a:r>
            <a:r>
              <a:rPr lang="sv-SE" baseline="0" dirty="0" smtClean="0"/>
              <a:t> on </a:t>
            </a:r>
            <a:r>
              <a:rPr lang="sv-SE" baseline="0" dirty="0" err="1" smtClean="0"/>
              <a:t>Virtual</a:t>
            </a:r>
            <a:r>
              <a:rPr lang="sv-SE" baseline="0" dirty="0" smtClean="0"/>
              <a:t> Machines.</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162146399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46</a:t>
            </a:fld>
            <a:endParaRPr lang="en-US"/>
          </a:p>
        </p:txBody>
      </p:sp>
    </p:spTree>
    <p:extLst>
      <p:ext uri="{BB962C8B-B14F-4D97-AF65-F5344CB8AC3E}">
        <p14:creationId xmlns:p14="http://schemas.microsoft.com/office/powerpoint/2010/main" val="23680287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47</a:t>
            </a:fld>
            <a:endParaRPr lang="en-US"/>
          </a:p>
        </p:txBody>
      </p:sp>
    </p:spTree>
    <p:extLst>
      <p:ext uri="{BB962C8B-B14F-4D97-AF65-F5344CB8AC3E}">
        <p14:creationId xmlns:p14="http://schemas.microsoft.com/office/powerpoint/2010/main" val="36742442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48</a:t>
            </a:fld>
            <a:endParaRPr lang="en-US"/>
          </a:p>
        </p:txBody>
      </p:sp>
    </p:spTree>
    <p:extLst>
      <p:ext uri="{BB962C8B-B14F-4D97-AF65-F5344CB8AC3E}">
        <p14:creationId xmlns:p14="http://schemas.microsoft.com/office/powerpoint/2010/main" val="42089441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49</a:t>
            </a:fld>
            <a:endParaRPr lang="en-US"/>
          </a:p>
        </p:txBody>
      </p:sp>
    </p:spTree>
    <p:extLst>
      <p:ext uri="{BB962C8B-B14F-4D97-AF65-F5344CB8AC3E}">
        <p14:creationId xmlns:p14="http://schemas.microsoft.com/office/powerpoint/2010/main" val="424538850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err="1" smtClean="0"/>
              <a:t>Storage</a:t>
            </a:r>
            <a:r>
              <a:rPr lang="sv-SE" baseline="0" dirty="0" smtClean="0"/>
              <a:t> </a:t>
            </a:r>
            <a:r>
              <a:rPr lang="sv-SE" baseline="0" dirty="0" err="1" smtClean="0"/>
              <a:t>Tables</a:t>
            </a:r>
            <a:r>
              <a:rPr lang="sv-SE" baseline="0" dirty="0" smtClean="0"/>
              <a:t> is a Big Table NOSQL style </a:t>
            </a:r>
            <a:r>
              <a:rPr lang="sv-SE" baseline="0" dirty="0" err="1" smtClean="0"/>
              <a:t>Entity</a:t>
            </a:r>
            <a:r>
              <a:rPr lang="sv-SE" baseline="0" dirty="0" smtClean="0"/>
              <a:t> Store in </a:t>
            </a:r>
            <a:r>
              <a:rPr lang="sv-SE" baseline="0" dirty="0" err="1" smtClean="0"/>
              <a:t>Azure</a:t>
            </a:r>
            <a:r>
              <a:rPr lang="sv-SE" baseline="0" dirty="0" smtClean="0"/>
              <a:t>. The </a:t>
            </a:r>
            <a:r>
              <a:rPr lang="sv-SE" baseline="0" dirty="0" err="1" smtClean="0"/>
              <a:t>mindset</a:t>
            </a:r>
            <a:r>
              <a:rPr lang="sv-SE" baseline="0" dirty="0" smtClean="0"/>
              <a:t> </a:t>
            </a:r>
            <a:r>
              <a:rPr lang="sv-SE" baseline="0" dirty="0" err="1" smtClean="0"/>
              <a:t>here</a:t>
            </a:r>
            <a:r>
              <a:rPr lang="sv-SE" baseline="0" dirty="0" smtClean="0"/>
              <a:t> is to </a:t>
            </a:r>
            <a:r>
              <a:rPr lang="sv-SE" baseline="0" dirty="0" err="1" smtClean="0"/>
              <a:t>think</a:t>
            </a:r>
            <a:r>
              <a:rPr lang="sv-SE" baseline="0" dirty="0" smtClean="0"/>
              <a:t> </a:t>
            </a:r>
            <a:r>
              <a:rPr lang="sv-SE" baseline="0" dirty="0" err="1" smtClean="0"/>
              <a:t>Entities</a:t>
            </a:r>
            <a:r>
              <a:rPr lang="sv-SE" baseline="0" dirty="0" smtClean="0"/>
              <a:t> and not a </a:t>
            </a:r>
            <a:r>
              <a:rPr lang="sv-SE" baseline="0" dirty="0" err="1" smtClean="0"/>
              <a:t>relational</a:t>
            </a:r>
            <a:r>
              <a:rPr lang="sv-SE" baseline="0" dirty="0" smtClean="0"/>
              <a:t> data </a:t>
            </a:r>
            <a:r>
              <a:rPr lang="sv-SE" baseline="0" dirty="0" err="1" smtClean="0"/>
              <a:t>storage</a:t>
            </a:r>
            <a:r>
              <a:rPr lang="sv-SE" baseline="0" dirty="0" smtClean="0"/>
              <a:t> </a:t>
            </a:r>
            <a:r>
              <a:rPr lang="sv-SE" baseline="0" dirty="0" err="1" smtClean="0"/>
              <a:t>model</a:t>
            </a:r>
            <a:r>
              <a:rPr lang="sv-SE" baseline="0" dirty="0" smtClean="0"/>
              <a:t>.</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50</a:t>
            </a:fld>
            <a:endParaRPr lang="en-US"/>
          </a:p>
        </p:txBody>
      </p:sp>
    </p:spTree>
    <p:extLst>
      <p:ext uri="{BB962C8B-B14F-4D97-AF65-F5344CB8AC3E}">
        <p14:creationId xmlns:p14="http://schemas.microsoft.com/office/powerpoint/2010/main" val="135367800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a:t>
            </a:r>
          </a:p>
          <a:p>
            <a:endParaRPr lang="en-US" dirty="0" smtClean="0"/>
          </a:p>
          <a:p>
            <a:r>
              <a:rPr lang="en-US" b="1" dirty="0" smtClean="0"/>
              <a:t>Speaker Notes</a:t>
            </a:r>
          </a:p>
          <a:p>
            <a:pPr marL="171450" indent="-171450">
              <a:buFont typeface="Arial" pitchFamily="34" charset="0"/>
              <a:buChar char="•"/>
            </a:pPr>
            <a:r>
              <a:rPr lang="en-NZ" dirty="0" smtClean="0"/>
              <a:t>The Table service provides structured storage in the form of tables. </a:t>
            </a:r>
          </a:p>
          <a:p>
            <a:pPr marL="171450" indent="-171450">
              <a:buFont typeface="Arial" pitchFamily="34" charset="0"/>
              <a:buChar char="•"/>
            </a:pPr>
            <a:r>
              <a:rPr lang="en-NZ" dirty="0" smtClean="0"/>
              <a:t>The Table service supports a REST API that is compliant with the ADO.NET Data Services REST API. </a:t>
            </a:r>
          </a:p>
          <a:p>
            <a:pPr marL="171450" indent="-171450">
              <a:buFont typeface="Arial" pitchFamily="34" charset="0"/>
              <a:buChar char="•"/>
            </a:pPr>
            <a:r>
              <a:rPr lang="en-NZ" dirty="0" smtClean="0"/>
              <a:t>Developers may also use the .NET Client Library for ADO.NET Data Services to access the Table service.</a:t>
            </a:r>
            <a:endParaRPr lang="en-US" b="1"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51</a:t>
            </a:fld>
            <a:endParaRPr lang="en-US" dirty="0"/>
          </a:p>
        </p:txBody>
      </p:sp>
    </p:spTree>
    <p:extLst>
      <p:ext uri="{BB962C8B-B14F-4D97-AF65-F5344CB8AC3E}">
        <p14:creationId xmlns:p14="http://schemas.microsoft.com/office/powerpoint/2010/main" val="23427824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Speaker Notes</a:t>
            </a:r>
          </a:p>
          <a:p>
            <a:pPr marL="171450" indent="-171450">
              <a:buFont typeface="Arial" pitchFamily="34" charset="0"/>
              <a:buChar char="•"/>
            </a:pPr>
            <a:r>
              <a:rPr lang="en-NZ" dirty="0" smtClean="0"/>
              <a:t>Within a storage account, a developer may create named tables. </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 </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NZ"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Tree>
    <p:extLst>
      <p:ext uri="{BB962C8B-B14F-4D97-AF65-F5344CB8AC3E}">
        <p14:creationId xmlns:p14="http://schemas.microsoft.com/office/powerpoint/2010/main" val="80716821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Tree>
    <p:extLst>
      <p:ext uri="{BB962C8B-B14F-4D97-AF65-F5344CB8AC3E}">
        <p14:creationId xmlns:p14="http://schemas.microsoft.com/office/powerpoint/2010/main" val="7135513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Tree>
    <p:extLst>
      <p:ext uri="{BB962C8B-B14F-4D97-AF65-F5344CB8AC3E}">
        <p14:creationId xmlns:p14="http://schemas.microsoft.com/office/powerpoint/2010/main" val="23050586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Objectives</a:t>
            </a:r>
          </a:p>
          <a:p>
            <a:pPr marL="171450" indent="-171450">
              <a:buFont typeface="Arial" pitchFamily="34" charset="0"/>
              <a:buChar char="•"/>
            </a:pPr>
            <a:r>
              <a:rPr lang="en-US" b="0" dirty="0" smtClean="0"/>
              <a:t>Understand The Partition Key</a:t>
            </a:r>
          </a:p>
          <a:p>
            <a:endParaRPr lang="en-US" dirty="0" smtClean="0"/>
          </a:p>
          <a:p>
            <a:r>
              <a:rPr lang="en-US" b="1" dirty="0" smtClean="0"/>
              <a:t>Speaker Notes</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A table's entities are organized by partition. </a:t>
            </a:r>
          </a:p>
          <a:p>
            <a:pPr marL="171450" indent="-171450">
              <a:buFont typeface="Arial" pitchFamily="34" charset="0"/>
              <a:buChar char="•"/>
            </a:pPr>
            <a:r>
              <a:rPr lang="en-NZ" dirty="0" smtClean="0"/>
              <a:t>A partition is a consecutive range of entities possessing the same partition key value. </a:t>
            </a:r>
          </a:p>
          <a:p>
            <a:pPr marL="171450" indent="-171450">
              <a:buFont typeface="Arial" pitchFamily="34" charset="0"/>
              <a:buChar char="•"/>
            </a:pPr>
            <a:r>
              <a:rPr lang="en-NZ" dirty="0" smtClean="0"/>
              <a:t>The partition key is a unique identifier for the partition within a given table, specified by the </a:t>
            </a:r>
            <a:r>
              <a:rPr lang="en-NZ" b="1" dirty="0" err="1" smtClean="0"/>
              <a:t>PartitionKey</a:t>
            </a:r>
            <a:r>
              <a:rPr lang="en-NZ" dirty="0" smtClean="0"/>
              <a:t> property. </a:t>
            </a:r>
          </a:p>
          <a:p>
            <a:pPr marL="384431" lvl="1" indent="-171450">
              <a:buFont typeface="Arial" pitchFamily="34" charset="0"/>
              <a:buChar char="•"/>
            </a:pPr>
            <a:r>
              <a:rPr lang="en-NZ" dirty="0" smtClean="0"/>
              <a:t>The partition key forms the first part of an entity's unique</a:t>
            </a:r>
            <a:r>
              <a:rPr lang="en-NZ" baseline="0" dirty="0" smtClean="0"/>
              <a:t> identifier within the table</a:t>
            </a:r>
            <a:r>
              <a:rPr lang="en-NZ" dirty="0" smtClean="0"/>
              <a:t>.</a:t>
            </a:r>
          </a:p>
          <a:p>
            <a:pPr marL="384431" lvl="1" indent="-171450">
              <a:buFont typeface="Arial" pitchFamily="34" charset="0"/>
              <a:buChar char="•"/>
            </a:pPr>
            <a:r>
              <a:rPr lang="en-NZ" dirty="0" smtClean="0"/>
              <a:t>The partition key may be a string value up to 1 KB in size.</a:t>
            </a:r>
          </a:p>
          <a:p>
            <a:pPr marL="171450" indent="-171450">
              <a:buFont typeface="Arial" pitchFamily="34" charset="0"/>
              <a:buChar char="•"/>
            </a:pPr>
            <a:r>
              <a:rPr lang="en-NZ" dirty="0" smtClean="0"/>
              <a:t>You must include the </a:t>
            </a:r>
            <a:r>
              <a:rPr lang="en-NZ" b="1" dirty="0" err="1" smtClean="0"/>
              <a:t>PartitionKey</a:t>
            </a:r>
            <a:r>
              <a:rPr lang="en-NZ" dirty="0" smtClean="0"/>
              <a:t> property in every insert, update, and delete operation.</a:t>
            </a:r>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http://blogs.msdn.com/b/windowsazurestorage/archive/2010/05/07/understanding-the-scalability-availability-durability-and-billing-of-windows-azure-storage.aspx </a:t>
            </a:r>
          </a:p>
          <a:p>
            <a:r>
              <a:rPr lang="en-US" dirty="0" smtClean="0"/>
              <a:t>http://blogs.msdn.com/b/windowsazurestorage/archive/2010/05/10/windows-azure-storage-abstractions-and-their-scalability-targets.aspx</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Tree>
    <p:extLst>
      <p:ext uri="{BB962C8B-B14F-4D97-AF65-F5344CB8AC3E}">
        <p14:creationId xmlns:p14="http://schemas.microsoft.com/office/powerpoint/2010/main" val="26662817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a:t>
            </a:r>
          </a:p>
          <a:p>
            <a:r>
              <a:rPr lang="en-US" b="0" dirty="0" smtClean="0"/>
              <a:t>Understand that there are two</a:t>
            </a:r>
            <a:r>
              <a:rPr lang="en-US" b="0" baseline="0" dirty="0" smtClean="0"/>
              <a:t> </a:t>
            </a:r>
            <a:r>
              <a:rPr lang="en-US" b="0" dirty="0" smtClean="0"/>
              <a:t>blob types</a:t>
            </a:r>
          </a:p>
          <a:p>
            <a:endParaRPr lang="en-US" b="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Tree>
    <p:extLst>
      <p:ext uri="{BB962C8B-B14F-4D97-AF65-F5344CB8AC3E}">
        <p14:creationId xmlns:p14="http://schemas.microsoft.com/office/powerpoint/2010/main" val="33693879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Tree>
    <p:extLst>
      <p:ext uri="{BB962C8B-B14F-4D97-AF65-F5344CB8AC3E}">
        <p14:creationId xmlns:p14="http://schemas.microsoft.com/office/powerpoint/2010/main" val="410220280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Tree>
    <p:extLst>
      <p:ext uri="{BB962C8B-B14F-4D97-AF65-F5344CB8AC3E}">
        <p14:creationId xmlns:p14="http://schemas.microsoft.com/office/powerpoint/2010/main" val="18481631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 6A)</a:t>
            </a:r>
            <a:r>
              <a:rPr lang="en-US" baseline="0" noProof="0" dirty="0" smtClean="0"/>
              <a:t> The second method in </a:t>
            </a:r>
            <a:r>
              <a:rPr lang="en-US" baseline="0" noProof="0" dirty="0" err="1" smtClean="0"/>
              <a:t>TableDemoTests</a:t>
            </a:r>
            <a:r>
              <a:rPr lang="en-US" baseline="0" noProof="0" dirty="0" smtClean="0"/>
              <a:t>.</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58</a:t>
            </a:fld>
            <a:endParaRPr lang="en-US"/>
          </a:p>
        </p:txBody>
      </p:sp>
    </p:spTree>
    <p:extLst>
      <p:ext uri="{BB962C8B-B14F-4D97-AF65-F5344CB8AC3E}">
        <p14:creationId xmlns:p14="http://schemas.microsoft.com/office/powerpoint/2010/main" val="364683882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defTabSz="888926">
              <a:spcBef>
                <a:spcPts val="1200"/>
              </a:spcBef>
              <a:buFont typeface="Arial" panose="020B0604020202020204" pitchFamily="34" charset="0"/>
              <a:buChar char="•"/>
            </a:pPr>
            <a:r>
              <a:rPr lang="en-US" sz="1200" kern="1200" spc="-100" dirty="0" err="1" smtClean="0">
                <a:solidFill>
                  <a:schemeClr val="bg1">
                    <a:alpha val="99000"/>
                  </a:schemeClr>
                </a:solidFill>
                <a:latin typeface="+mn-lt"/>
                <a:ea typeface="Segoe UI" pitchFamily="34" charset="0"/>
                <a:cs typeface="Segoe UI" pitchFamily="34" charset="0"/>
              </a:rPr>
              <a:t>StorSimple</a:t>
            </a:r>
            <a:r>
              <a:rPr lang="en-US" sz="1200" kern="1200" spc="-100" dirty="0" smtClean="0">
                <a:solidFill>
                  <a:schemeClr val="bg1">
                    <a:alpha val="99000"/>
                  </a:schemeClr>
                </a:solidFill>
                <a:latin typeface="+mn-lt"/>
                <a:ea typeface="Segoe UI" pitchFamily="34" charset="0"/>
                <a:cs typeface="Segoe UI" pitchFamily="34" charset="0"/>
              </a:rPr>
              <a:t> is a unique hybrid cloud storage solution which provides primary storage, archive and disaster recovery.</a:t>
            </a:r>
          </a:p>
          <a:p>
            <a:pPr marL="171450" indent="-171450" defTabSz="888926">
              <a:spcBef>
                <a:spcPts val="1200"/>
              </a:spcBef>
              <a:buFont typeface="Arial" panose="020B0604020202020204" pitchFamily="34" charset="0"/>
              <a:buChar char="•"/>
            </a:pPr>
            <a:r>
              <a:rPr lang="en-US" sz="1200" kern="1200" spc="-100" dirty="0" smtClean="0">
                <a:solidFill>
                  <a:schemeClr val="bg1">
                    <a:alpha val="99000"/>
                  </a:schemeClr>
                </a:solidFill>
                <a:latin typeface="+mn-lt"/>
                <a:ea typeface="Segoe UI" pitchFamily="34" charset="0"/>
                <a:cs typeface="Segoe UI" pitchFamily="34" charset="0"/>
              </a:rPr>
              <a:t>This solution optimizes total storage costs and data protection for enterprises.</a:t>
            </a:r>
          </a:p>
          <a:p>
            <a:endParaRPr lang="sv-SE" dirty="0"/>
          </a:p>
        </p:txBody>
      </p:sp>
      <p:sp>
        <p:nvSpPr>
          <p:cNvPr id="4" name="Slide Number Placeholder 3"/>
          <p:cNvSpPr>
            <a:spLocks noGrp="1"/>
          </p:cNvSpPr>
          <p:nvPr>
            <p:ph type="sldNum" sz="quarter" idx="10"/>
          </p:nvPr>
        </p:nvSpPr>
        <p:spPr/>
        <p:txBody>
          <a:bodyPr/>
          <a:lstStyle/>
          <a:p>
            <a:fld id="{2C52CFDC-D2D5-4B9F-BA75-89F771E01AEB}" type="slidenum">
              <a:rPr lang="en-US" smtClean="0"/>
              <a:t>60</a:t>
            </a:fld>
            <a:endParaRPr lang="en-US"/>
          </a:p>
        </p:txBody>
      </p:sp>
    </p:spTree>
    <p:extLst>
      <p:ext uri="{BB962C8B-B14F-4D97-AF65-F5344CB8AC3E}">
        <p14:creationId xmlns:p14="http://schemas.microsoft.com/office/powerpoint/2010/main" val="293029372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5/2/16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62</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 typeface="Arial" pitchFamily="34" charset="0"/>
              <a:buChar char="•"/>
            </a:pPr>
            <a:r>
              <a:rPr lang="en-NZ" dirty="0" smtClean="0"/>
              <a:t>Block blobs are comprised of blocks, each of which is identified by a block ID. </a:t>
            </a:r>
          </a:p>
          <a:p>
            <a:pPr marL="171450" indent="-171450">
              <a:buFont typeface="Arial" pitchFamily="34" charset="0"/>
              <a:buChar char="•"/>
            </a:pPr>
            <a:r>
              <a:rPr lang="en-NZ" dirty="0" smtClean="0"/>
              <a:t>You create or modify a block blob by uploading a set of blocks and committing them by their block IDs. </a:t>
            </a:r>
          </a:p>
          <a:p>
            <a:pPr marL="384431" lvl="1" indent="-171450">
              <a:buFont typeface="Arial" pitchFamily="34" charset="0"/>
              <a:buChar char="•"/>
            </a:pPr>
            <a:r>
              <a:rPr lang="en-NZ" dirty="0" smtClean="0"/>
              <a:t>If you are uploading a block blob that is no more than 64 MB in size, you can also upload it in its entirety with a single </a:t>
            </a:r>
            <a:r>
              <a:rPr lang="en-NZ" dirty="0" smtClean="0">
                <a:hlinkClick r:id="rId3"/>
              </a:rPr>
              <a:t>Put Blob</a:t>
            </a:r>
            <a:r>
              <a:rPr lang="en-NZ" dirty="0" smtClean="0"/>
              <a:t> operation.</a:t>
            </a:r>
          </a:p>
          <a:p>
            <a:pPr marL="171450" indent="-171450">
              <a:buFont typeface="Arial" pitchFamily="34" charset="0"/>
              <a:buChar char="•"/>
            </a:pPr>
            <a:r>
              <a:rPr lang="en-NZ" dirty="0" smtClean="0"/>
              <a:t>When you upload a block to Microsoft Azure using the </a:t>
            </a:r>
            <a:r>
              <a:rPr lang="en-NZ" dirty="0" smtClean="0">
                <a:hlinkClick r:id="rId4"/>
              </a:rPr>
              <a:t>Put Block</a:t>
            </a:r>
            <a:r>
              <a:rPr lang="en-NZ" dirty="0" smtClean="0"/>
              <a:t> operation, it is associated with the specified block blob, but it does not become part of the blob until you call the </a:t>
            </a:r>
            <a:r>
              <a:rPr lang="en-NZ" dirty="0" smtClean="0">
                <a:hlinkClick r:id="rId5"/>
              </a:rPr>
              <a:t>Put Block List</a:t>
            </a:r>
            <a:r>
              <a:rPr lang="en-NZ" dirty="0" smtClean="0"/>
              <a:t> operation and include the block's ID. </a:t>
            </a:r>
          </a:p>
          <a:p>
            <a:pPr marL="384431" lvl="1" indent="-171450">
              <a:buFont typeface="Arial" pitchFamily="34" charset="0"/>
              <a:buChar char="•"/>
            </a:pPr>
            <a:r>
              <a:rPr lang="en-NZ" dirty="0" smtClean="0"/>
              <a:t>The block remains in an uncommitted state until it is specifically committed. Writing to a block blob is thus always a two-step process.</a:t>
            </a:r>
          </a:p>
          <a:p>
            <a:pPr marL="171450" indent="-171450">
              <a:buFont typeface="Arial" pitchFamily="34" charset="0"/>
              <a:buChar char="•"/>
            </a:pPr>
            <a:r>
              <a:rPr lang="en-NZ" dirty="0" smtClean="0"/>
              <a:t>Each block can be a maximum of 4 MB in size. The maximum size for a block blob in version 2009-09-19 is 200 GB, or up to 50,000 blocks.</a:t>
            </a:r>
          </a:p>
          <a:p>
            <a:pPr marL="0" indent="0">
              <a:buFont typeface="Arial" pitchFamily="34" charset="0"/>
              <a:buNone/>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Tree>
    <p:extLst>
      <p:ext uri="{BB962C8B-B14F-4D97-AF65-F5344CB8AC3E}">
        <p14:creationId xmlns:p14="http://schemas.microsoft.com/office/powerpoint/2010/main" val="36125145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indent="-171450">
              <a:buFont typeface="Arial" pitchFamily="34" charset="0"/>
              <a:buChar char="•"/>
            </a:pPr>
            <a:r>
              <a:rPr lang="en-NZ" dirty="0" smtClean="0"/>
              <a:t>Page blobs are a collection of pages. </a:t>
            </a:r>
          </a:p>
          <a:p>
            <a:pPr marL="384431" lvl="1" indent="-171450">
              <a:buFont typeface="Arial" pitchFamily="34" charset="0"/>
              <a:buChar char="•"/>
            </a:pPr>
            <a:r>
              <a:rPr lang="en-NZ" dirty="0" smtClean="0"/>
              <a:t>A page is a range of data that is identified by its offset from the start of the blob. </a:t>
            </a:r>
          </a:p>
          <a:p>
            <a:pPr marL="171450" indent="-171450">
              <a:buFont typeface="Arial" pitchFamily="34" charset="0"/>
              <a:buChar char="•"/>
            </a:pPr>
            <a:r>
              <a:rPr lang="en-NZ" dirty="0" smtClean="0"/>
              <a:t>To create a page blob, you initialize the page blob by calling </a:t>
            </a:r>
            <a:r>
              <a:rPr lang="en-NZ" dirty="0" smtClean="0">
                <a:hlinkClick r:id="rId3"/>
              </a:rPr>
              <a:t>Put Blob</a:t>
            </a:r>
            <a:r>
              <a:rPr lang="en-NZ" dirty="0" smtClean="0"/>
              <a:t> and specifying its maximum size. </a:t>
            </a:r>
          </a:p>
          <a:p>
            <a:pPr marL="171450" indent="-171450">
              <a:buFont typeface="Arial" pitchFamily="34" charset="0"/>
              <a:buChar char="•"/>
            </a:pPr>
            <a:r>
              <a:rPr lang="en-NZ" dirty="0" smtClean="0"/>
              <a:t>To add content to or update a page blob, you call the </a:t>
            </a:r>
            <a:r>
              <a:rPr lang="en-NZ" dirty="0" smtClean="0">
                <a:hlinkClick r:id="rId4"/>
              </a:rPr>
              <a:t>Put Page</a:t>
            </a:r>
            <a:r>
              <a:rPr lang="en-NZ" dirty="0" smtClean="0"/>
              <a:t> operation to modify a page or range of pages by specifying an offset and range. All pages must align 512-byte page boundaries.</a:t>
            </a:r>
          </a:p>
          <a:p>
            <a:pPr marL="384431" lvl="1" indent="-171450">
              <a:buFont typeface="Arial" pitchFamily="34" charset="0"/>
              <a:buChar char="•"/>
            </a:pPr>
            <a:r>
              <a:rPr lang="en-NZ" dirty="0" smtClean="0"/>
              <a:t>Unlike writes to block blobs, writes to page blobs happen in-place and are immediately committed to the blob.</a:t>
            </a:r>
          </a:p>
          <a:p>
            <a:pPr marL="171450" indent="-171450">
              <a:buFont typeface="Arial" pitchFamily="34" charset="0"/>
              <a:buChar char="•"/>
            </a:pPr>
            <a:r>
              <a:rPr lang="en-NZ" dirty="0" smtClean="0"/>
              <a:t>The maximum size for a page blob is 1 TB. </a:t>
            </a:r>
          </a:p>
          <a:p>
            <a:pPr marL="384431" lvl="1" indent="-171450">
              <a:buFont typeface="Arial" pitchFamily="34" charset="0"/>
              <a:buChar char="•"/>
            </a:pPr>
            <a:r>
              <a:rPr lang="en-NZ" dirty="0" smtClean="0"/>
              <a:t>A page written to a page blob may be up to 1 TB in size</a:t>
            </a:r>
            <a:r>
              <a:rPr lang="en-NZ" baseline="0" dirty="0" smtClean="0"/>
              <a:t> but will typically be much smaller</a:t>
            </a:r>
            <a:endParaRPr lang="en-NZ" dirty="0" smtClean="0"/>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Tree>
    <p:extLst>
      <p:ext uri="{BB962C8B-B14F-4D97-AF65-F5344CB8AC3E}">
        <p14:creationId xmlns:p14="http://schemas.microsoft.com/office/powerpoint/2010/main" val="2883887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pPr marL="171450" indent="-171450">
              <a:buFont typeface="Arial" pitchFamily="34" charset="0"/>
              <a:buChar char="•"/>
            </a:pPr>
            <a:r>
              <a:rPr lang="en-NZ" dirty="0" smtClean="0"/>
              <a:t>The Blob service provides storage for entities, such as binary files and text files. </a:t>
            </a:r>
          </a:p>
          <a:p>
            <a:pPr marL="171450" indent="-171450">
              <a:buFont typeface="Arial" pitchFamily="34" charset="0"/>
              <a:buChar char="•"/>
            </a:pPr>
            <a:r>
              <a:rPr lang="en-NZ" dirty="0" smtClean="0"/>
              <a:t>The REST API for the Blob service exposes two resources: </a:t>
            </a:r>
          </a:p>
          <a:p>
            <a:pPr marL="384431" lvl="1" indent="-171450">
              <a:buFont typeface="Arial" pitchFamily="34" charset="0"/>
              <a:buChar char="•"/>
            </a:pPr>
            <a:r>
              <a:rPr lang="en-NZ" dirty="0" smtClean="0"/>
              <a:t>Containers </a:t>
            </a:r>
          </a:p>
          <a:p>
            <a:pPr marL="384431" lvl="1" indent="-171450">
              <a:buFont typeface="Arial" pitchFamily="34" charset="0"/>
              <a:buChar char="•"/>
            </a:pPr>
            <a:r>
              <a:rPr lang="en-NZ" dirty="0" smtClean="0"/>
              <a:t>Blobs. </a:t>
            </a:r>
          </a:p>
          <a:p>
            <a:pPr marL="384431" lvl="1" indent="-171450">
              <a:buFont typeface="Arial" pitchFamily="34" charset="0"/>
              <a:buChar char="•"/>
            </a:pPr>
            <a:r>
              <a:rPr lang="en-NZ" dirty="0" smtClean="0"/>
              <a:t>A container is a set of blobs; every blob must belong to a container. </a:t>
            </a:r>
          </a:p>
          <a:p>
            <a:pPr marL="171450" lvl="0" indent="-171450">
              <a:buFont typeface="Arial" pitchFamily="34" charset="0"/>
              <a:buChar char="•"/>
            </a:pPr>
            <a:r>
              <a:rPr lang="en-NZ" dirty="0" smtClean="0"/>
              <a:t>The Blob service defines two types of blobs:</a:t>
            </a:r>
          </a:p>
          <a:p>
            <a:pPr marL="384431" lvl="1" indent="-171450">
              <a:buFont typeface="Arial" pitchFamily="34" charset="0"/>
              <a:buChar char="•"/>
            </a:pPr>
            <a:r>
              <a:rPr lang="en-NZ" dirty="0" smtClean="0"/>
              <a:t>Block blobs, which are optimized for streaming. </a:t>
            </a:r>
          </a:p>
          <a:p>
            <a:pPr marL="384431" lvl="1" indent="-171450">
              <a:buFont typeface="Arial" pitchFamily="34" charset="0"/>
              <a:buChar char="•"/>
            </a:pPr>
            <a:r>
              <a:rPr lang="en-NZ" dirty="0" smtClean="0"/>
              <a:t>Page blobs, which are optimized for random read/write operations and which provide the ability to write to a range of bytes in a blob. </a:t>
            </a:r>
          </a:p>
          <a:p>
            <a:pPr marL="171450" lvl="0" indent="-171450">
              <a:buFont typeface="Arial" pitchFamily="34" charset="0"/>
              <a:buChar char="•"/>
            </a:pPr>
            <a:endParaRPr lang="en-NZ" dirty="0" smtClean="0"/>
          </a:p>
          <a:p>
            <a:pPr marL="171450" lvl="0" indent="-171450">
              <a:buFont typeface="Arial" pitchFamily="34" charset="0"/>
              <a:buChar char="•"/>
            </a:pPr>
            <a:r>
              <a:rPr lang="en-NZ" dirty="0" smtClean="0"/>
              <a:t>Blobs can be read by calling the </a:t>
            </a:r>
            <a:r>
              <a:rPr lang="en-NZ" dirty="0" smtClean="0">
                <a:hlinkClick r:id="rId3"/>
              </a:rPr>
              <a:t>Get Blob</a:t>
            </a:r>
            <a:r>
              <a:rPr lang="en-NZ" dirty="0" smtClean="0"/>
              <a:t> operation. A client may read the entire blob, or an arbitrary range of bytes. </a:t>
            </a:r>
          </a:p>
          <a:p>
            <a:pPr marL="171450" lvl="0" indent="-171450">
              <a:buFont typeface="Arial" pitchFamily="34" charset="0"/>
              <a:buChar char="•"/>
            </a:pPr>
            <a:endParaRPr lang="en-NZ" dirty="0" smtClean="0"/>
          </a:p>
          <a:p>
            <a:pPr marL="171450" lvl="0" indent="-171450">
              <a:buFont typeface="Arial" pitchFamily="34" charset="0"/>
              <a:buChar char="•"/>
            </a:pPr>
            <a:r>
              <a:rPr lang="en-NZ" dirty="0" smtClean="0"/>
              <a:t>Block blobs less than or equal to 64 MB in size can be uploaded by calling the </a:t>
            </a:r>
            <a:r>
              <a:rPr lang="en-NZ" dirty="0" smtClean="0">
                <a:hlinkClick r:id="rId4"/>
              </a:rPr>
              <a:t>Put Blob</a:t>
            </a:r>
            <a:r>
              <a:rPr lang="en-NZ" dirty="0" smtClean="0"/>
              <a:t> operation. </a:t>
            </a:r>
          </a:p>
          <a:p>
            <a:pPr marL="171450" lvl="0" indent="-171450">
              <a:buFont typeface="Arial" pitchFamily="34" charset="0"/>
              <a:buChar char="•"/>
            </a:pPr>
            <a:r>
              <a:rPr lang="en-NZ" dirty="0" smtClean="0"/>
              <a:t>Block blobs larger than 64 MB must be uploaded as a set of blocks, each of which must be less than or equal to 4 MB in size. </a:t>
            </a:r>
            <a:br>
              <a:rPr lang="en-NZ" dirty="0" smtClean="0"/>
            </a:br>
            <a:endParaRPr lang="en-NZ" dirty="0" smtClean="0"/>
          </a:p>
          <a:p>
            <a:pPr marL="171450" lvl="0" indent="-171450">
              <a:buFont typeface="Arial" pitchFamily="34" charset="0"/>
              <a:buChar char="•"/>
            </a:pPr>
            <a:r>
              <a:rPr lang="en-NZ" dirty="0" smtClean="0"/>
              <a:t>Page blobs are created and initialized with a maximum size with a call to </a:t>
            </a:r>
            <a:r>
              <a:rPr lang="en-NZ" dirty="0" smtClean="0">
                <a:hlinkClick r:id="rId4"/>
              </a:rPr>
              <a:t>Put Blob</a:t>
            </a:r>
            <a:r>
              <a:rPr lang="en-NZ" dirty="0" smtClean="0"/>
              <a:t>. </a:t>
            </a:r>
          </a:p>
          <a:p>
            <a:pPr marL="171450" lvl="0" indent="-171450">
              <a:buFont typeface="Arial" pitchFamily="34" charset="0"/>
              <a:buChar char="•"/>
            </a:pPr>
            <a:r>
              <a:rPr lang="en-NZ" dirty="0" smtClean="0"/>
              <a:t>To write content to a page blob, you call the </a:t>
            </a:r>
            <a:r>
              <a:rPr lang="en-NZ" dirty="0" smtClean="0">
                <a:hlinkClick r:id="rId5"/>
              </a:rPr>
              <a:t>Put Page</a:t>
            </a:r>
            <a:r>
              <a:rPr lang="en-NZ" dirty="0" smtClean="0"/>
              <a:t> operation. The maximum size currently supported for a page blob is 1 TB.</a:t>
            </a:r>
          </a:p>
          <a:p>
            <a:endParaRPr lang="en-US" b="1" dirty="0" smtClean="0"/>
          </a:p>
          <a:p>
            <a:r>
              <a:rPr lang="en-US" b="1" dirty="0" smtClean="0"/>
              <a:t>Notes</a:t>
            </a:r>
          </a:p>
          <a:p>
            <a:r>
              <a:rPr lang="en-US" dirty="0" smtClean="0"/>
              <a:t>http://msdn.microsoft.com/en-us/library/dd573356.aspx</a:t>
            </a:r>
          </a:p>
          <a:p>
            <a:r>
              <a:rPr lang="en-NZ" dirty="0" smtClean="0"/>
              <a:t>Using the REST API for the Blob service, developers can create a hierarchical namespace similar to a file system. 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i="1" dirty="0" smtClean="0"/>
              <a:t>MyGroup/</a:t>
            </a:r>
            <a:r>
              <a:rPr lang="en-NZ" dirty="0" smtClean="0"/>
              <a:t>.</a:t>
            </a:r>
            <a:endParaRPr lang="en-US" dirty="0" smtClean="0"/>
          </a:p>
        </p:txBody>
      </p:sp>
      <p:sp>
        <p:nvSpPr>
          <p:cNvPr id="6" name="Slide Number Placeholder 5"/>
          <p:cNvSpPr>
            <a:spLocks noGrp="1"/>
          </p:cNvSpPr>
          <p:nvPr>
            <p:ph type="sldNum" sz="quarter" idx="11"/>
          </p:nvPr>
        </p:nvSpPr>
        <p:spPr/>
        <p:txBody>
          <a:bodyPr/>
          <a:lstStyle/>
          <a:p>
            <a:fld id="{8B263312-38AA-4E1E-B2B5-0F8F122B24FE}" type="slidenum">
              <a:rPr lang="en-US" smtClean="0"/>
              <a:pPr/>
              <a:t>8</a:t>
            </a:fld>
            <a:endParaRPr lang="en-US" dirty="0"/>
          </a:p>
        </p:txBody>
      </p:sp>
    </p:spTree>
    <p:extLst>
      <p:ext uri="{BB962C8B-B14F-4D97-AF65-F5344CB8AC3E}">
        <p14:creationId xmlns:p14="http://schemas.microsoft.com/office/powerpoint/2010/main" val="3202948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a:t>
            </a:r>
            <a:r>
              <a:rPr lang="en-US" baseline="0" noProof="0" dirty="0" smtClean="0"/>
              <a:t> 1) Interacting with blobs.</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9</a:t>
            </a:fld>
            <a:endParaRPr lang="en-US"/>
          </a:p>
        </p:txBody>
      </p:sp>
    </p:spTree>
    <p:extLst>
      <p:ext uri="{BB962C8B-B14F-4D97-AF65-F5344CB8AC3E}">
        <p14:creationId xmlns:p14="http://schemas.microsoft.com/office/powerpoint/2010/main" val="4455864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theme" Target="../theme/theme1.xml"/><Relationship Id="rId34" Type="http://schemas.openxmlformats.org/officeDocument/2006/relationships/image" Target="../media/image1.png"/><Relationship Id="rId35"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1.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1.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1.emf"/></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1.emf"/><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1.emf"/><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 Id="rId3" Type="http://schemas.openxmlformats.org/officeDocument/2006/relationships/image" Target="../media/image15.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6.png"/><Relationship Id="rId3" Type="http://schemas.openxmlformats.org/officeDocument/2006/relationships/image" Target="../media/image15.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png"/><Relationship Id="rId3" Type="http://schemas.openxmlformats.org/officeDocument/2006/relationships/image" Target="../media/image1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 Id="rId3" Type="http://schemas.openxmlformats.org/officeDocument/2006/relationships/image" Target="../media/image15.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 Id="rId3" Type="http://schemas.openxmlformats.org/officeDocument/2006/relationships/image" Target="../media/image15.emf"/></Relationships>
</file>

<file path=ppt/slides/_rels/slide39.xml.rels><?xml version="1.0" encoding="UTF-8" standalone="yes"?>
<Relationships xmlns="http://schemas.openxmlformats.org/package/2006/relationships"><Relationship Id="rId3" Type="http://schemas.openxmlformats.org/officeDocument/2006/relationships/hyperlink" Target="http://myaccount.blob.core.windows.net/mycontainer/myblob" TargetMode="External"/><Relationship Id="rId4" Type="http://schemas.openxmlformats.org/officeDocument/2006/relationships/hyperlink" Target="file:///myaccount.file.core.windows.net\myshare\myfile.txt" TargetMode="External"/><Relationship Id="rId5" Type="http://schemas.openxmlformats.org/officeDocument/2006/relationships/hyperlink" Target="http://myaccount.file.core.windows.net/myshare/myfile.txt" TargetMode="External"/><Relationship Id="rId6" Type="http://schemas.openxmlformats.org/officeDocument/2006/relationships/image" Target="../media/image15.emf"/><Relationship Id="rId1" Type="http://schemas.openxmlformats.org/officeDocument/2006/relationships/slideLayout" Target="../slideLayouts/slideLayout6.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10.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image" Target="../media/image15.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0.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image" Target="../media/image2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 Id="rId3" Type="http://schemas.openxmlformats.org/officeDocument/2006/relationships/image" Target="../media/image22.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3.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 Id="rId3" Type="http://schemas.openxmlformats.org/officeDocument/2006/relationships/image" Target="../media/image24.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2.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1" Type="http://schemas.openxmlformats.org/officeDocument/2006/relationships/slideLayout" Target="../slideLayouts/slideLayout29.xml"/><Relationship Id="rId2" Type="http://schemas.openxmlformats.org/officeDocument/2006/relationships/notesSlide" Target="../notesSlides/notesSlide5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Azure Data Storage</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Details – Containers</a:t>
            </a:r>
          </a:p>
        </p:txBody>
      </p:sp>
      <p:sp>
        <p:nvSpPr>
          <p:cNvPr id="3" name="Content Placeholder 2"/>
          <p:cNvSpPr>
            <a:spLocks noGrp="1"/>
          </p:cNvSpPr>
          <p:nvPr>
            <p:ph sz="quarter" idx="10"/>
          </p:nvPr>
        </p:nvSpPr>
        <p:spPr/>
        <p:txBody>
          <a:bodyPr/>
          <a:lstStyle/>
          <a:p>
            <a:r>
              <a:rPr lang="en-US" sz="2800" dirty="0"/>
              <a:t>A container holds a set of blobs</a:t>
            </a:r>
          </a:p>
          <a:p>
            <a:r>
              <a:rPr lang="en-US" sz="2800" dirty="0"/>
              <a:t>Set access policies at the container level </a:t>
            </a:r>
          </a:p>
          <a:p>
            <a:r>
              <a:rPr lang="en-US" sz="2800" dirty="0"/>
              <a:t>Associate Metadata with Container</a:t>
            </a:r>
          </a:p>
          <a:p>
            <a:r>
              <a:rPr lang="en-US" sz="2800" dirty="0"/>
              <a:t>List the blobs in a container</a:t>
            </a:r>
          </a:p>
          <a:p>
            <a:r>
              <a:rPr lang="en-US" sz="2800" dirty="0"/>
              <a:t>Including Blob Metadata and MD5 </a:t>
            </a:r>
            <a:br>
              <a:rPr lang="en-US" sz="2800" dirty="0"/>
            </a:br>
            <a:r>
              <a:rPr lang="en-US" sz="2800" dirty="0"/>
              <a:t>	no search on metadata WHERE </a:t>
            </a:r>
            <a:r>
              <a:rPr lang="en-US" sz="2800" dirty="0" err="1"/>
              <a:t>MetadataValue</a:t>
            </a:r>
            <a:r>
              <a:rPr lang="en-US" sz="2800" dirty="0"/>
              <a:t> = ?</a:t>
            </a:r>
          </a:p>
          <a:p>
            <a:endParaRPr lang="en-US" sz="2800" dirty="0"/>
          </a:p>
        </p:txBody>
      </p:sp>
    </p:spTree>
    <p:extLst>
      <p:ext uri="{BB962C8B-B14F-4D97-AF65-F5344CB8AC3E}">
        <p14:creationId xmlns:p14="http://schemas.microsoft.com/office/powerpoint/2010/main" val="2993739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smtClean="0"/>
              <a:t>Blob Details – Containers</a:t>
            </a:r>
            <a:endParaRPr lang="en-US" dirty="0"/>
          </a:p>
        </p:txBody>
      </p:sp>
      <p:sp>
        <p:nvSpPr>
          <p:cNvPr id="3" name="Content Placeholder 2"/>
          <p:cNvSpPr>
            <a:spLocks noGrp="1"/>
          </p:cNvSpPr>
          <p:nvPr>
            <p:ph sz="quarter" idx="10"/>
          </p:nvPr>
        </p:nvSpPr>
        <p:spPr/>
        <p:txBody>
          <a:bodyPr/>
          <a:lstStyle/>
          <a:p>
            <a:r>
              <a:rPr lang="en-US" sz="2800" dirty="0"/>
              <a:t>Multiple Containers per Account</a:t>
            </a:r>
          </a:p>
          <a:p>
            <a:r>
              <a:rPr lang="en-US" sz="2800" dirty="0"/>
              <a:t>Special $root container</a:t>
            </a:r>
          </a:p>
          <a:p>
            <a:endParaRPr lang="en-US" sz="2800" dirty="0"/>
          </a:p>
        </p:txBody>
      </p:sp>
    </p:spTree>
    <p:extLst>
      <p:ext uri="{BB962C8B-B14F-4D97-AF65-F5344CB8AC3E}">
        <p14:creationId xmlns:p14="http://schemas.microsoft.com/office/powerpoint/2010/main" val="2141389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Details – Throughput</a:t>
            </a:r>
          </a:p>
        </p:txBody>
      </p:sp>
      <p:sp>
        <p:nvSpPr>
          <p:cNvPr id="3" name="Content Placeholder 2"/>
          <p:cNvSpPr>
            <a:spLocks noGrp="1"/>
          </p:cNvSpPr>
          <p:nvPr>
            <p:ph sz="quarter" idx="10"/>
          </p:nvPr>
        </p:nvSpPr>
        <p:spPr/>
        <p:txBody>
          <a:bodyPr/>
          <a:lstStyle/>
          <a:p>
            <a:r>
              <a:rPr lang="en-US" sz="2800" dirty="0"/>
              <a:t>Effectively in Partition of 1</a:t>
            </a:r>
          </a:p>
          <a:p>
            <a:r>
              <a:rPr lang="en-US" sz="2800" dirty="0"/>
              <a:t>Target of 60MB/s per Blob</a:t>
            </a:r>
          </a:p>
          <a:p>
            <a:endParaRPr lang="en-US" sz="2800" dirty="0"/>
          </a:p>
        </p:txBody>
      </p:sp>
    </p:spTree>
    <p:extLst>
      <p:ext uri="{BB962C8B-B14F-4D97-AF65-F5344CB8AC3E}">
        <p14:creationId xmlns:p14="http://schemas.microsoft.com/office/powerpoint/2010/main" val="5382321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US" sz="3600" dirty="0"/>
              <a:t>Blob Details – Main Web Service Operations</a:t>
            </a:r>
          </a:p>
        </p:txBody>
      </p:sp>
      <p:sp>
        <p:nvSpPr>
          <p:cNvPr id="3" name="TextBox 2"/>
          <p:cNvSpPr txBox="1"/>
          <p:nvPr/>
        </p:nvSpPr>
        <p:spPr>
          <a:xfrm>
            <a:off x="3235036" y="683829"/>
            <a:ext cx="5721928" cy="4019562"/>
          </a:xfrm>
          <a:prstGeom prst="rect">
            <a:avLst/>
          </a:prstGeom>
          <a:noFill/>
        </p:spPr>
        <p:txBody>
          <a:bodyPr wrap="square" lIns="182880" tIns="146304" rIns="182880" bIns="146304" rtlCol="0" anchor="ctr">
            <a:spAutoFit/>
          </a:bodyPr>
          <a:lstStyle/>
          <a:p>
            <a:pPr marL="252000" algn="ctr" defTabSz="914099" fontAlgn="base">
              <a:spcBef>
                <a:spcPts val="1200"/>
              </a:spcBef>
              <a:spcAft>
                <a:spcPct val="0"/>
              </a:spcAft>
            </a:pPr>
            <a:r>
              <a:rPr lang="en-US" sz="3200" dirty="0" err="1"/>
              <a:t>PutBlob</a:t>
            </a:r>
            <a:endParaRPr lang="en-US" sz="3200" dirty="0"/>
          </a:p>
          <a:p>
            <a:pPr marL="252000" algn="ctr" defTabSz="914099" fontAlgn="base">
              <a:spcBef>
                <a:spcPts val="1200"/>
              </a:spcBef>
              <a:spcAft>
                <a:spcPct val="0"/>
              </a:spcAft>
            </a:pPr>
            <a:r>
              <a:rPr lang="en-US" sz="3200" dirty="0" err="1"/>
              <a:t>GetBlob</a:t>
            </a:r>
            <a:endParaRPr lang="en-US" sz="3200" dirty="0"/>
          </a:p>
          <a:p>
            <a:pPr marL="252000" algn="ctr" defTabSz="914099" fontAlgn="base">
              <a:spcBef>
                <a:spcPts val="1200"/>
              </a:spcBef>
              <a:spcAft>
                <a:spcPct val="0"/>
              </a:spcAft>
            </a:pPr>
            <a:r>
              <a:rPr lang="en-US" sz="3200" dirty="0" err="1"/>
              <a:t>DeleteBlob</a:t>
            </a:r>
            <a:endParaRPr lang="en-US" sz="3200" dirty="0"/>
          </a:p>
          <a:p>
            <a:pPr marL="252000" algn="ctr" defTabSz="914099" fontAlgn="base">
              <a:spcBef>
                <a:spcPts val="1200"/>
              </a:spcBef>
              <a:spcAft>
                <a:spcPct val="0"/>
              </a:spcAft>
            </a:pPr>
            <a:r>
              <a:rPr lang="en-US" sz="3200" dirty="0" err="1"/>
              <a:t>CopyBlob</a:t>
            </a:r>
            <a:endParaRPr lang="en-US" sz="3200" dirty="0"/>
          </a:p>
          <a:p>
            <a:pPr marL="252000" algn="ctr" defTabSz="914099" fontAlgn="base">
              <a:spcBef>
                <a:spcPts val="1200"/>
              </a:spcBef>
              <a:spcAft>
                <a:spcPct val="0"/>
              </a:spcAft>
            </a:pPr>
            <a:r>
              <a:rPr lang="en-US" sz="3200" dirty="0" err="1"/>
              <a:t>SnapshotBlob</a:t>
            </a:r>
            <a:r>
              <a:rPr lang="en-US" sz="3200" dirty="0"/>
              <a:t> </a:t>
            </a:r>
          </a:p>
          <a:p>
            <a:pPr marL="252000" algn="ctr" defTabSz="914099" fontAlgn="base">
              <a:spcBef>
                <a:spcPts val="1200"/>
              </a:spcBef>
              <a:spcAft>
                <a:spcPct val="0"/>
              </a:spcAft>
            </a:pPr>
            <a:r>
              <a:rPr lang="en-US" sz="3200" dirty="0" err="1"/>
              <a:t>LeaseBlob</a:t>
            </a:r>
            <a:r>
              <a:rPr lang="en-US" sz="3200" dirty="0"/>
              <a:t> </a:t>
            </a:r>
          </a:p>
        </p:txBody>
      </p:sp>
    </p:spTree>
    <p:extLst>
      <p:ext uri="{BB962C8B-B14F-4D97-AF65-F5344CB8AC3E}">
        <p14:creationId xmlns:p14="http://schemas.microsoft.com/office/powerpoint/2010/main" val="923698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Interacting with Blobs Through Code</a:t>
            </a:r>
            <a:endParaRPr lang="en-US" dirty="0"/>
          </a:p>
        </p:txBody>
      </p:sp>
    </p:spTree>
    <p:extLst>
      <p:ext uri="{BB962C8B-B14F-4D97-AF65-F5344CB8AC3E}">
        <p14:creationId xmlns:p14="http://schemas.microsoft.com/office/powerpoint/2010/main" val="3009739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2403764" y="3873501"/>
            <a:ext cx="7384473" cy="1682172"/>
          </a:xfrm>
        </p:spPr>
        <p:txBody>
          <a:bodyPr/>
          <a:lstStyle/>
          <a:p>
            <a:r>
              <a:rPr lang="en-US" sz="3200" dirty="0"/>
              <a:t>Can include ‘/‘ or other delimiter in </a:t>
            </a:r>
            <a:r>
              <a:rPr lang="en-US" sz="3200" dirty="0" smtClean="0"/>
              <a:t>name</a:t>
            </a:r>
          </a:p>
          <a:p>
            <a:r>
              <a:rPr lang="en-US" sz="3200" dirty="0"/>
              <a:t/>
            </a:r>
            <a:br>
              <a:rPr lang="en-US" sz="3200" dirty="0"/>
            </a:br>
            <a:r>
              <a:rPr lang="en-US" sz="3200" dirty="0"/>
              <a:t>e.g. /&lt;container&gt;/</a:t>
            </a:r>
            <a:r>
              <a:rPr lang="en-US" sz="3200" dirty="0" err="1"/>
              <a:t>myblobs</a:t>
            </a:r>
            <a:r>
              <a:rPr lang="en-US" sz="3200" dirty="0"/>
              <a:t>/smurf.png</a:t>
            </a:r>
          </a:p>
          <a:p>
            <a:endParaRPr lang="en-US" sz="3200" dirty="0"/>
          </a:p>
        </p:txBody>
      </p:sp>
      <p:sp>
        <p:nvSpPr>
          <p:cNvPr id="2" name="Title 1"/>
          <p:cNvSpPr>
            <a:spLocks noGrp="1"/>
          </p:cNvSpPr>
          <p:nvPr>
            <p:ph type="title"/>
          </p:nvPr>
        </p:nvSpPr>
        <p:spPr>
          <a:prstGeom prst="rect">
            <a:avLst/>
          </a:prstGeom>
        </p:spPr>
        <p:txBody>
          <a:bodyPr>
            <a:normAutofit fontScale="90000"/>
          </a:bodyPr>
          <a:lstStyle/>
          <a:p>
            <a:r>
              <a:rPr lang="en-US" dirty="0" smtClean="0"/>
              <a:t>Blob Details – </a:t>
            </a:r>
            <a:r>
              <a:rPr lang="en-US" dirty="0">
                <a:solidFill>
                  <a:schemeClr val="bg1">
                    <a:alpha val="99000"/>
                  </a:schemeClr>
                </a:solidFill>
              </a:rPr>
              <a:t>Blob always accessed by name</a:t>
            </a:r>
          </a:p>
        </p:txBody>
      </p:sp>
      <p:grpSp>
        <p:nvGrpSpPr>
          <p:cNvPr id="6" name="Group 5"/>
          <p:cNvGrpSpPr/>
          <p:nvPr/>
        </p:nvGrpSpPr>
        <p:grpSpPr>
          <a:xfrm>
            <a:off x="5641543" y="5344591"/>
            <a:ext cx="3294637" cy="1023166"/>
            <a:chOff x="4228381" y="5344591"/>
            <a:chExt cx="3294637" cy="1023166"/>
          </a:xfrm>
        </p:grpSpPr>
        <p:sp>
          <p:nvSpPr>
            <p:cNvPr id="3" name="Left Brace 2"/>
            <p:cNvSpPr/>
            <p:nvPr/>
          </p:nvSpPr>
          <p:spPr>
            <a:xfrm rot="16200000">
              <a:off x="5595343" y="3977629"/>
              <a:ext cx="560714" cy="3294637"/>
            </a:xfrm>
            <a:prstGeom prst="leftBrac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p:cNvSpPr txBox="1"/>
            <p:nvPr/>
          </p:nvSpPr>
          <p:spPr>
            <a:xfrm>
              <a:off x="4629183" y="5721426"/>
              <a:ext cx="2493034" cy="646331"/>
            </a:xfrm>
            <a:prstGeom prst="rect">
              <a:avLst/>
            </a:prstGeom>
            <a:noFill/>
          </p:spPr>
          <p:txBody>
            <a:bodyPr wrap="square" rtlCol="0">
              <a:spAutoFit/>
            </a:bodyPr>
            <a:lstStyle/>
            <a:p>
              <a:pPr algn="ctr"/>
              <a:r>
                <a:rPr lang="sv-SE" sz="3600" dirty="0" err="1">
                  <a:latin typeface="+mj-lt"/>
                </a:rPr>
                <a:t>blob</a:t>
              </a:r>
              <a:r>
                <a:rPr lang="sv-SE" sz="3600" dirty="0">
                  <a:latin typeface="+mj-lt"/>
                </a:rPr>
                <a:t> </a:t>
              </a:r>
              <a:r>
                <a:rPr lang="sv-SE" sz="3600" dirty="0" err="1">
                  <a:latin typeface="+mj-lt"/>
                </a:rPr>
                <a:t>name</a:t>
              </a:r>
              <a:endParaRPr lang="en-US" sz="3600" dirty="0">
                <a:latin typeface="+mj-lt"/>
              </a:endParaRPr>
            </a:p>
          </p:txBody>
        </p:sp>
      </p:grpSp>
    </p:spTree>
    <p:extLst>
      <p:ext uri="{BB962C8B-B14F-4D97-AF65-F5344CB8AC3E}">
        <p14:creationId xmlns:p14="http://schemas.microsoft.com/office/powerpoint/2010/main" val="171172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rmAutofit fontScale="90000"/>
          </a:bodyPr>
          <a:lstStyle/>
          <a:p>
            <a:r>
              <a:rPr lang="en-US" dirty="0" smtClean="0"/>
              <a:t>Blob sample listing</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3058434" y="743531"/>
            <a:ext cx="6075133" cy="3046988"/>
          </a:xfrm>
          <a:prstGeom prst="rect">
            <a:avLst/>
          </a:prstGeom>
        </p:spPr>
        <p:txBody>
          <a:bodyPr wrap="square">
            <a:spAutoFit/>
          </a:bodyPr>
          <a:lstStyle/>
          <a:p>
            <a:pPr defTabSz="914061"/>
            <a:r>
              <a:rPr lang="en-NZ" sz="2400" dirty="0" smtClean="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a:t>
            </a:r>
            <a:r>
              <a:rPr lang="en-NZ" sz="2400" dirty="0" smtClean="0">
                <a:solidFill>
                  <a:schemeClr val="bg1">
                    <a:alpha val="99000"/>
                  </a:schemeClr>
                </a:solidFill>
                <a:latin typeface="+mj-lt"/>
                <a:cs typeface="Consolas" pitchFamily="49" charset="0"/>
              </a:rPr>
              <a:t>Products/Bikes/SuperDuperCycle.jpg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smtClean="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Products/Tents/ShedTent.jpg</a:t>
            </a:r>
            <a:endParaRPr lang="en-NZ" sz="2400" dirty="0">
              <a:solidFill>
                <a:schemeClr val="bg1">
                  <a:alpha val="99000"/>
                </a:schemeClr>
              </a:solidFill>
              <a:latin typeface="+mj-lt"/>
              <a:cs typeface="Consolas" pitchFamily="49" charset="0"/>
            </a:endParaRPr>
          </a:p>
        </p:txBody>
      </p:sp>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GET http://.../</a:t>
            </a:r>
            <a:r>
              <a:rPr lang="en-US" sz="3600" dirty="0" err="1" smtClean="0">
                <a:solidFill>
                  <a:schemeClr val="bg1">
                    <a:alpha val="99000"/>
                  </a:schemeClr>
                </a:solidFill>
                <a:latin typeface="+mj-lt"/>
                <a:cs typeface="Consolas" pitchFamily="49" charset="0"/>
              </a:rPr>
              <a:t>products?comp</a:t>
            </a:r>
            <a:r>
              <a:rPr lang="en-US" sz="3600" dirty="0" smtClean="0">
                <a:solidFill>
                  <a:schemeClr val="bg1">
                    <a:alpha val="99000"/>
                  </a:schemeClr>
                </a:solidFill>
                <a:latin typeface="+mj-lt"/>
                <a:cs typeface="Consolas" pitchFamily="49" charset="0"/>
              </a:rPr>
              <a:t>=</a:t>
            </a:r>
            <a:r>
              <a:rPr lang="en-US" sz="3600" dirty="0" err="1" smtClean="0">
                <a:solidFill>
                  <a:schemeClr val="bg1">
                    <a:alpha val="99000"/>
                  </a:schemeClr>
                </a:solidFill>
                <a:latin typeface="+mj-lt"/>
                <a:cs typeface="Consolas" pitchFamily="49" charset="0"/>
              </a:rPr>
              <a:t>list&amp;prefix</a:t>
            </a:r>
            <a:r>
              <a:rPr lang="en-US" sz="3600" dirty="0" smtClean="0">
                <a:solidFill>
                  <a:schemeClr val="bg1">
                    <a:alpha val="99000"/>
                  </a:schemeClr>
                </a:solidFill>
                <a:latin typeface="+mj-lt"/>
                <a:cs typeface="Consolas" pitchFamily="49" charset="0"/>
              </a:rPr>
              <a:t>=Tents</a:t>
            </a:r>
            <a:endParaRPr lang="en-US" sz="3600" dirty="0">
              <a:solidFill>
                <a:schemeClr val="bg1">
                  <a:alpha val="99000"/>
                </a:schemeClr>
              </a:solidFill>
              <a:latin typeface="+mj-lt"/>
              <a:cs typeface="Consolas" pitchFamily="49" charset="0"/>
            </a:endParaRPr>
          </a:p>
        </p:txBody>
      </p:sp>
      <p:sp>
        <p:nvSpPr>
          <p:cNvPr id="8" name="Rectangle 7"/>
          <p:cNvSpPr/>
          <p:nvPr/>
        </p:nvSpPr>
        <p:spPr>
          <a:xfrm>
            <a:off x="1779112" y="5261921"/>
            <a:ext cx="8633776" cy="1569660"/>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&lt;Blobs</a:t>
            </a:r>
            <a:r>
              <a:rPr lang="en-NZ" sz="2400" dirty="0" smtClean="0">
                <a:solidFill>
                  <a:schemeClr val="bg1">
                    <a:alpha val="99000"/>
                  </a:schemeClr>
                </a:solidFill>
                <a:latin typeface="+mj-lt"/>
                <a:cs typeface="Consolas" pitchFamily="49" charset="0"/>
              </a:rPr>
              <a:t>&gt;</a:t>
            </a:r>
          </a:p>
          <a:p>
            <a:r>
              <a:rPr lang="en-NZ" sz="2400" dirty="0" smtClean="0">
                <a:solidFill>
                  <a:schemeClr val="bg1">
                    <a:alpha val="99000"/>
                  </a:schemeClr>
                </a:solidFill>
                <a:latin typeface="+mj-lt"/>
                <a:cs typeface="Consolas" pitchFamily="49" charset="0"/>
              </a:rPr>
              <a:t>	&lt;Blob&gt;&lt;</a:t>
            </a:r>
            <a:r>
              <a:rPr lang="en-NZ" sz="2400" dirty="0">
                <a:solidFill>
                  <a:schemeClr val="bg1">
                    <a:alpha val="99000"/>
                  </a:schemeClr>
                </a:solidFill>
                <a:latin typeface="+mj-lt"/>
                <a:cs typeface="Consolas" pitchFamily="49" charset="0"/>
              </a:rPr>
              <a:t>Name&gt;Tents/PalaceTent.jpg&lt;/Name</a:t>
            </a:r>
            <a:r>
              <a:rPr lang="en-NZ" sz="2400" dirty="0" smtClean="0">
                <a:solidFill>
                  <a:schemeClr val="bg1">
                    <a:alpha val="99000"/>
                  </a:schemeClr>
                </a:solidFill>
                <a:latin typeface="+mj-lt"/>
                <a:cs typeface="Consolas" pitchFamily="49" charset="0"/>
              </a:rPr>
              <a:t>&gt;[…]&lt;/</a:t>
            </a:r>
            <a:r>
              <a:rPr lang="en-NZ" sz="2400" dirty="0">
                <a:solidFill>
                  <a:schemeClr val="bg1">
                    <a:alpha val="99000"/>
                  </a:schemeClr>
                </a:solidFill>
                <a:latin typeface="+mj-lt"/>
                <a:cs typeface="Consolas" pitchFamily="49" charset="0"/>
              </a:rPr>
              <a:t>Blob&gt;</a:t>
            </a:r>
          </a:p>
          <a:p>
            <a:r>
              <a:rPr lang="en-NZ" sz="2400" dirty="0">
                <a:solidFill>
                  <a:schemeClr val="bg1">
                    <a:alpha val="99000"/>
                  </a:schemeClr>
                </a:solidFill>
                <a:latin typeface="+mj-lt"/>
                <a:cs typeface="Consolas" pitchFamily="49" charset="0"/>
              </a:rPr>
              <a:t>	&lt;Blob</a:t>
            </a:r>
            <a:r>
              <a:rPr lang="en-NZ" sz="2400" dirty="0" smtClean="0">
                <a:solidFill>
                  <a:schemeClr val="bg1">
                    <a:alpha val="99000"/>
                  </a:schemeClr>
                </a:solidFill>
                <a:latin typeface="+mj-lt"/>
                <a:cs typeface="Consolas" pitchFamily="49" charset="0"/>
              </a:rPr>
              <a:t>&gt;&lt;</a:t>
            </a:r>
            <a:r>
              <a:rPr lang="en-NZ" sz="2400" dirty="0">
                <a:solidFill>
                  <a:schemeClr val="bg1">
                    <a:alpha val="99000"/>
                  </a:schemeClr>
                </a:solidFill>
                <a:latin typeface="+mj-lt"/>
                <a:cs typeface="Consolas" pitchFamily="49" charset="0"/>
              </a:rPr>
              <a:t>Name&gt;Tents/ShedTent.jpg&lt;/Name&gt;[…]&lt;/Blob&gt;</a:t>
            </a:r>
          </a:p>
          <a:p>
            <a:r>
              <a:rPr lang="en-NZ" sz="2400"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415455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fade">
                                      <p:cBhvr>
                                        <p:cTn id="15" dur="500"/>
                                        <p:tgtEl>
                                          <p:spTgt spid="8">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smtClean="0"/>
              <a:t>Blob </a:t>
            </a:r>
            <a:r>
              <a:rPr lang="en-US" dirty="0"/>
              <a:t>sample </a:t>
            </a:r>
            <a:r>
              <a:rPr lang="en-US" dirty="0" smtClean="0"/>
              <a:t>listing full response</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9525" y="671691"/>
            <a:ext cx="12211049" cy="6186309"/>
          </a:xfrm>
          <a:prstGeom prst="rect">
            <a:avLst/>
          </a:prstGeom>
        </p:spPr>
        <p:txBody>
          <a:bodyPr wrap="square">
            <a:spAutoFit/>
          </a:bodyPr>
          <a:lstStyle/>
          <a:p>
            <a:pPr marL="252000" defTabSz="914061"/>
            <a:r>
              <a:rPr lang="en-NZ" dirty="0">
                <a:solidFill>
                  <a:schemeClr val="bg1">
                    <a:alpha val="99000"/>
                  </a:schemeClr>
                </a:solidFill>
                <a:latin typeface="+mj-lt"/>
                <a:cs typeface="Consolas" pitchFamily="49" charset="0"/>
              </a:rPr>
              <a:t>&lt;Blobs&gt;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&lt;Name&gt;Tents/PalaceTent.jpg&lt;/Name&gt;</a:t>
            </a:r>
          </a:p>
          <a:p>
            <a:pPr marL="252000" defTabSz="914061"/>
            <a:r>
              <a:rPr lang="en-NZ" dirty="0">
                <a:solidFill>
                  <a:schemeClr val="bg1">
                    <a:alpha val="99000"/>
                  </a:schemeClr>
                </a:solidFill>
                <a:latin typeface="+mj-lt"/>
                <a:cs typeface="Consolas" pitchFamily="49" charset="0"/>
              </a:rPr>
              <a:t>	</a:t>
            </a:r>
            <a:r>
              <a:rPr lang="en-NZ" dirty="0" smtClean="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&gt;https://readinesscloudcamp.blob.core.windows.net/products/Tents/PalaceTent.jpg&lt;/Url&gt;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&lt;Etag&gt;0x8D1E7EF08F31520&lt;/Etag&gt;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&lt;Name&gt;Tents/ShedTent.jpg&lt;/Name&gt;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&gt;https://readinesscloudcamp.blob.core.windows.net/products/Tents/ShedTent.jpg&lt;/Url&gt;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&lt;Etag&gt;0x8D1E7EF08EA6257&lt;/Etag&gt;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3141317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smtClean="0"/>
              <a:t>Blob </a:t>
            </a:r>
            <a:r>
              <a:rPr lang="en-US" dirty="0"/>
              <a:t>sample </a:t>
            </a:r>
            <a:r>
              <a:rPr lang="en-US" dirty="0" smtClean="0"/>
              <a:t>listing with </a:t>
            </a:r>
            <a:r>
              <a:rPr lang="en-US" dirty="0" err="1" smtClean="0"/>
              <a:t>maxresults</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http://.../</a:t>
            </a:r>
            <a:r>
              <a:rPr lang="en-US" sz="3600" dirty="0" err="1" smtClean="0">
                <a:solidFill>
                  <a:schemeClr val="bg1">
                    <a:alpha val="99000"/>
                  </a:schemeClr>
                </a:solidFill>
                <a:latin typeface="+mj-lt"/>
                <a:cs typeface="Consolas" pitchFamily="49" charset="0"/>
              </a:rPr>
              <a:t>products?comp</a:t>
            </a:r>
            <a:r>
              <a:rPr lang="en-US" sz="3600" dirty="0" smtClean="0">
                <a:solidFill>
                  <a:schemeClr val="bg1">
                    <a:alpha val="99000"/>
                  </a:schemeClr>
                </a:solidFill>
                <a:latin typeface="+mj-lt"/>
                <a:cs typeface="Consolas" pitchFamily="49" charset="0"/>
              </a:rPr>
              <a:t>=</a:t>
            </a:r>
            <a:r>
              <a:rPr lang="en-US" sz="3600" dirty="0" err="1" smtClean="0">
                <a:solidFill>
                  <a:schemeClr val="bg1">
                    <a:alpha val="99000"/>
                  </a:schemeClr>
                </a:solidFill>
                <a:latin typeface="+mj-lt"/>
                <a:cs typeface="Consolas" pitchFamily="49" charset="0"/>
              </a:rPr>
              <a:t>list&amp;prefix</a:t>
            </a:r>
            <a:r>
              <a:rPr lang="en-US" sz="3600" dirty="0" smtClean="0">
                <a:solidFill>
                  <a:schemeClr val="bg1">
                    <a:alpha val="99000"/>
                  </a:schemeClr>
                </a:solidFill>
                <a:latin typeface="+mj-lt"/>
                <a:cs typeface="Consolas" pitchFamily="49" charset="0"/>
              </a:rPr>
              <a:t>=</a:t>
            </a:r>
            <a:r>
              <a:rPr lang="en-US" sz="3600" dirty="0" err="1" smtClean="0">
                <a:solidFill>
                  <a:schemeClr val="bg1">
                    <a:alpha val="99000"/>
                  </a:schemeClr>
                </a:solidFill>
                <a:latin typeface="+mj-lt"/>
                <a:cs typeface="Consolas" pitchFamily="49" charset="0"/>
              </a:rPr>
              <a:t>Canoes&amp;maxresults</a:t>
            </a:r>
            <a:r>
              <a:rPr lang="en-US" sz="3600" dirty="0" smtClean="0">
                <a:solidFill>
                  <a:schemeClr val="bg1">
                    <a:alpha val="99000"/>
                  </a:schemeClr>
                </a:solidFill>
                <a:latin typeface="+mj-lt"/>
                <a:cs typeface="Consolas" pitchFamily="49" charset="0"/>
              </a:rPr>
              <a:t>=2</a:t>
            </a:r>
            <a:endParaRPr lang="en-US" sz="3600" dirty="0">
              <a:solidFill>
                <a:schemeClr val="bg1">
                  <a:alpha val="99000"/>
                </a:schemeClr>
              </a:solidFill>
              <a:latin typeface="+mj-lt"/>
              <a:cs typeface="Consolas" pitchFamily="49" charset="0"/>
            </a:endParaRPr>
          </a:p>
        </p:txBody>
      </p:sp>
      <p:sp>
        <p:nvSpPr>
          <p:cNvPr id="8" name="Rectangle 7"/>
          <p:cNvSpPr/>
          <p:nvPr/>
        </p:nvSpPr>
        <p:spPr>
          <a:xfrm>
            <a:off x="1559638" y="5208962"/>
            <a:ext cx="9072724" cy="1200329"/>
          </a:xfrm>
          <a:prstGeom prst="rect">
            <a:avLst/>
          </a:prstGeom>
        </p:spPr>
        <p:txBody>
          <a:bodyPr wrap="square">
            <a:spAutoFit/>
          </a:bodyPr>
          <a:lstStyle/>
          <a:p>
            <a:r>
              <a:rPr lang="en-NZ" sz="2400" dirty="0" smtClean="0">
                <a:solidFill>
                  <a:schemeClr val="bg1">
                    <a:alpha val="99000"/>
                  </a:schemeClr>
                </a:solidFill>
                <a:latin typeface="+mj-lt"/>
                <a:cs typeface="Consolas" pitchFamily="49" charset="0"/>
              </a:rPr>
              <a:t>&lt;Blob&gt;Canoes/Hybrid.jpg</a:t>
            </a:r>
            <a:r>
              <a:rPr lang="en-NZ" sz="2400" dirty="0">
                <a:solidFill>
                  <a:schemeClr val="bg1">
                    <a:alpha val="99000"/>
                  </a:schemeClr>
                </a:solidFill>
                <a:latin typeface="+mj-lt"/>
                <a:cs typeface="Consolas" pitchFamily="49" charset="0"/>
              </a:rPr>
              <a:t>&lt;/Blob&gt;</a:t>
            </a:r>
          </a:p>
          <a:p>
            <a:r>
              <a:rPr lang="en-NZ" sz="2400" dirty="0" smtClean="0">
                <a:solidFill>
                  <a:schemeClr val="bg1">
                    <a:alpha val="99000"/>
                  </a:schemeClr>
                </a:solidFill>
                <a:latin typeface="+mj-lt"/>
                <a:cs typeface="Consolas" pitchFamily="49" charset="0"/>
              </a:rPr>
              <a:t>&lt;</a:t>
            </a:r>
            <a:r>
              <a:rPr lang="en-NZ" sz="2400" dirty="0">
                <a:solidFill>
                  <a:schemeClr val="bg1">
                    <a:alpha val="99000"/>
                  </a:schemeClr>
                </a:solidFill>
                <a:latin typeface="+mj-lt"/>
                <a:cs typeface="Consolas" pitchFamily="49" charset="0"/>
              </a:rPr>
              <a:t>Blob&gt;Canoes/Flatwater.jpg&lt;/Blob&gt;</a:t>
            </a:r>
          </a:p>
          <a:p>
            <a:r>
              <a:rPr lang="en-NZ" sz="2400" dirty="0" smtClean="0">
                <a:solidFill>
                  <a:schemeClr val="bg1">
                    <a:alpha val="99000"/>
                  </a:schemeClr>
                </a:solidFill>
                <a:latin typeface="+mj-lt"/>
                <a:cs typeface="Consolas" pitchFamily="49" charset="0"/>
              </a:rPr>
              <a:t>&lt;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&gt;1!28!Q2Fub2VzL1doaXRld2F0ZXIuanBn&lt;/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a:t>
            </a:r>
          </a:p>
        </p:txBody>
      </p:sp>
      <p:sp>
        <p:nvSpPr>
          <p:cNvPr id="13" name="Rectangle 12"/>
          <p:cNvSpPr/>
          <p:nvPr/>
        </p:nvSpPr>
        <p:spPr>
          <a:xfrm>
            <a:off x="3058434" y="743531"/>
            <a:ext cx="6075133" cy="3046988"/>
          </a:xfrm>
          <a:prstGeom prst="rect">
            <a:avLst/>
          </a:prstGeom>
        </p:spPr>
        <p:txBody>
          <a:bodyPr wrap="square">
            <a:spAutoFit/>
          </a:bodyPr>
          <a:lstStyle/>
          <a:p>
            <a:pPr defTabSz="914061"/>
            <a:r>
              <a:rPr lang="en-NZ" sz="2400" dirty="0" smtClean="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a:t>
            </a:r>
            <a:r>
              <a:rPr lang="en-NZ" sz="2400" dirty="0" smtClean="0">
                <a:solidFill>
                  <a:schemeClr val="bg1">
                    <a:alpha val="99000"/>
                  </a:schemeClr>
                </a:solidFill>
                <a:latin typeface="+mj-lt"/>
                <a:cs typeface="Consolas" pitchFamily="49" charset="0"/>
              </a:rPr>
              <a:t>Products/Bikes/SuperDuperCycle.jpg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smtClean="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Products/Tents/ShedTent.jpg</a:t>
            </a:r>
            <a:endParaRPr lang="en-NZ" sz="2400" dirty="0">
              <a:solidFill>
                <a:schemeClr val="bg1">
                  <a:alpha val="99000"/>
                </a:schemeClr>
              </a:solidFill>
              <a:latin typeface="+mj-lt"/>
              <a:cs typeface="Consolas" pitchFamily="49" charset="0"/>
            </a:endParaRPr>
          </a:p>
        </p:txBody>
      </p:sp>
    </p:spTree>
    <p:extLst>
      <p:ext uri="{BB962C8B-B14F-4D97-AF65-F5344CB8AC3E}">
        <p14:creationId xmlns:p14="http://schemas.microsoft.com/office/powerpoint/2010/main" val="18434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6402388" y="5568909"/>
            <a:ext cx="1264328" cy="433904"/>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sz="1400" dirty="0">
                <a:solidFill>
                  <a:srgbClr val="FFFFFF">
                    <a:alpha val="99000"/>
                  </a:srgbClr>
                </a:solidFill>
              </a:rPr>
              <a:t>TheBlob.wmv</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smtClean="0"/>
              <a:t>Uploading a Block Blob</a:t>
            </a:r>
            <a:endParaRPr lang="en-US" dirty="0"/>
          </a:p>
        </p:txBody>
      </p:sp>
      <p:sp>
        <p:nvSpPr>
          <p:cNvPr id="4" name="Content Placeholder 3"/>
          <p:cNvSpPr>
            <a:spLocks noGrp="1"/>
          </p:cNvSpPr>
          <p:nvPr>
            <p:ph type="body" sz="quarter" idx="4294967295"/>
          </p:nvPr>
        </p:nvSpPr>
        <p:spPr>
          <a:xfrm>
            <a:off x="0" y="1447800"/>
            <a:ext cx="8185150" cy="946150"/>
          </a:xfrm>
          <a:prstGeom prst="rect">
            <a:avLst/>
          </a:prstGeom>
        </p:spPr>
        <p:txBody>
          <a:bodyPr/>
          <a:lstStyle/>
          <a:p>
            <a:pPr marL="0" indent="0">
              <a:buNone/>
            </a:pPr>
            <a:r>
              <a:rPr lang="en-US" dirty="0" smtClean="0"/>
              <a:t>Uploading</a:t>
            </a:r>
            <a:endParaRPr lang="en-US" dirty="0"/>
          </a:p>
        </p:txBody>
      </p:sp>
      <p:sp>
        <p:nvSpPr>
          <p:cNvPr id="45" name="Rectangle 44"/>
          <p:cNvSpPr/>
          <p:nvPr/>
        </p:nvSpPr>
        <p:spPr>
          <a:xfrm>
            <a:off x="2187476" y="2572400"/>
            <a:ext cx="3276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10 GB Movie</a:t>
            </a:r>
          </a:p>
        </p:txBody>
      </p:sp>
      <p:sp>
        <p:nvSpPr>
          <p:cNvPr id="63" name="Rectangle 62"/>
          <p:cNvSpPr/>
          <p:nvPr/>
        </p:nvSpPr>
        <p:spPr>
          <a:xfrm>
            <a:off x="1823384"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64" name="Group 38"/>
          <p:cNvGrpSpPr/>
          <p:nvPr/>
        </p:nvGrpSpPr>
        <p:grpSpPr>
          <a:xfrm>
            <a:off x="1718610" y="3367972"/>
            <a:ext cx="4095869" cy="975429"/>
            <a:chOff x="830818" y="3047300"/>
            <a:chExt cx="4095869" cy="975429"/>
          </a:xfrm>
        </p:grpSpPr>
        <p:sp>
          <p:nvSpPr>
            <p:cNvPr id="65" name="TextBox 64"/>
            <p:cNvSpPr txBox="1"/>
            <p:nvPr/>
          </p:nvSpPr>
          <p:spPr>
            <a:xfrm>
              <a:off x="830818" y="3079360"/>
              <a:ext cx="430887" cy="892232"/>
            </a:xfrm>
            <a:prstGeom prst="rect">
              <a:avLst/>
            </a:prstGeom>
            <a:noFill/>
          </p:spPr>
          <p:txBody>
            <a:bodyPr vert="vert270" wrap="none" rtlCol="0">
              <a:spAutoFit/>
            </a:bodyPr>
            <a:lstStyle/>
            <a:p>
              <a:r>
                <a:rPr lang="en-US" sz="1600" b="1" dirty="0">
                  <a:solidFill>
                    <a:schemeClr val="bg1">
                      <a:alpha val="99000"/>
                    </a:schemeClr>
                  </a:solidFill>
                  <a:latin typeface="+mj-lt"/>
                </a:rPr>
                <a:t>Block Id 1</a:t>
              </a:r>
            </a:p>
          </p:txBody>
        </p:sp>
        <p:sp>
          <p:nvSpPr>
            <p:cNvPr id="66" name="TextBox 65"/>
            <p:cNvSpPr txBox="1"/>
            <p:nvPr/>
          </p:nvSpPr>
          <p:spPr>
            <a:xfrm>
              <a:off x="1126093"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2</a:t>
              </a:r>
            </a:p>
          </p:txBody>
        </p:sp>
        <p:sp>
          <p:nvSpPr>
            <p:cNvPr id="67" name="TextBox 66"/>
            <p:cNvSpPr txBox="1"/>
            <p:nvPr/>
          </p:nvSpPr>
          <p:spPr>
            <a:xfrm>
              <a:off x="1459468"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3</a:t>
              </a:r>
            </a:p>
          </p:txBody>
        </p:sp>
        <p:sp>
          <p:nvSpPr>
            <p:cNvPr id="68" name="TextBox 67"/>
            <p:cNvSpPr txBox="1"/>
            <p:nvPr/>
          </p:nvSpPr>
          <p:spPr>
            <a:xfrm>
              <a:off x="4495800" y="3058362"/>
              <a:ext cx="430887" cy="964367"/>
            </a:xfrm>
            <a:prstGeom prst="rect">
              <a:avLst/>
            </a:prstGeom>
            <a:noFill/>
          </p:spPr>
          <p:txBody>
            <a:bodyPr vert="vert270" wrap="none" rtlCol="0">
              <a:spAutoFit/>
            </a:bodyPr>
            <a:lstStyle/>
            <a:p>
              <a:r>
                <a:rPr lang="en-US" sz="1600" b="1" dirty="0">
                  <a:solidFill>
                    <a:schemeClr val="bg1">
                      <a:alpha val="99000"/>
                    </a:schemeClr>
                  </a:solidFill>
                  <a:latin typeface="+mj-lt"/>
                </a:rPr>
                <a:t>Block Id N</a:t>
              </a:r>
            </a:p>
          </p:txBody>
        </p:sp>
        <p:cxnSp>
          <p:nvCxnSpPr>
            <p:cNvPr id="69" name="Straight Connector 68"/>
            <p:cNvCxnSpPr/>
            <p:nvPr/>
          </p:nvCxnSpPr>
          <p:spPr>
            <a:xfrm>
              <a:off x="1905000" y="3352800"/>
              <a:ext cx="2592327" cy="0"/>
            </a:xfrm>
            <a:prstGeom prst="line">
              <a:avLst/>
            </a:prstGeom>
            <a:ln w="50800"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sp>
        <p:nvSpPr>
          <p:cNvPr id="70" name="Rectangle 69"/>
          <p:cNvSpPr/>
          <p:nvPr/>
        </p:nvSpPr>
        <p:spPr>
          <a:xfrm>
            <a:off x="5873750" y="1446213"/>
            <a:ext cx="4108450" cy="3286058"/>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45716" rIns="91432" bIns="365760" numCol="1" rtlCol="0" anchor="b" anchorCtr="0" compatLnSpc="1">
            <a:prstTxWarp prst="textNoShape">
              <a:avLst/>
            </a:prstTxWarp>
          </a:bodyPr>
          <a:lstStyle/>
          <a:p>
            <a:pPr defTabSz="914061" fontAlgn="base">
              <a:spcBef>
                <a:spcPct val="0"/>
              </a:spcBef>
              <a:spcAft>
                <a:spcPct val="0"/>
              </a:spcAft>
            </a:pPr>
            <a:r>
              <a:rPr lang="en-US" sz="1700" dirty="0">
                <a:solidFill>
                  <a:srgbClr val="595959">
                    <a:alpha val="99000"/>
                  </a:srgbClr>
                </a:solidFill>
                <a:latin typeface="+mj-lt"/>
              </a:rPr>
              <a:t>blobName = “TheBlob.wmv”;</a:t>
            </a:r>
          </a:p>
          <a:p>
            <a:pPr defTabSz="914061" fontAlgn="base">
              <a:spcBef>
                <a:spcPct val="0"/>
              </a:spcBef>
              <a:spcAft>
                <a:spcPct val="0"/>
              </a:spcAft>
            </a:pPr>
            <a:r>
              <a:rPr lang="en-US" sz="1700" dirty="0">
                <a:solidFill>
                  <a:srgbClr val="595959">
                    <a:alpha val="99000"/>
                  </a:srgbClr>
                </a:solidFill>
                <a:latin typeface="+mj-lt"/>
              </a:rPr>
              <a:t>PutBlock(blobName, blockId1, block1Bits);</a:t>
            </a:r>
          </a:p>
          <a:p>
            <a:pPr defTabSz="914061" fontAlgn="base">
              <a:spcBef>
                <a:spcPct val="0"/>
              </a:spcBef>
              <a:spcAft>
                <a:spcPct val="0"/>
              </a:spcAft>
            </a:pPr>
            <a:r>
              <a:rPr lang="en-US" sz="1700" dirty="0">
                <a:solidFill>
                  <a:srgbClr val="595959">
                    <a:alpha val="99000"/>
                  </a:srgbClr>
                </a:solidFill>
                <a:latin typeface="+mj-lt"/>
              </a:rPr>
              <a:t>PutBlock(blobName, blockId2, block2Bits);</a:t>
            </a:r>
          </a:p>
          <a:p>
            <a:pPr defTabSz="914061" fontAlgn="base">
              <a:spcBef>
                <a:spcPct val="0"/>
              </a:spcBef>
              <a:spcAft>
                <a:spcPct val="0"/>
              </a:spcAft>
            </a:pPr>
            <a:r>
              <a:rPr lang="en-US" sz="1700" dirty="0">
                <a:solidFill>
                  <a:srgbClr val="595959">
                    <a:alpha val="99000"/>
                  </a:srgbClr>
                </a:solidFill>
                <a:latin typeface="+mj-lt"/>
              </a:rPr>
              <a:t>…………</a:t>
            </a:r>
          </a:p>
          <a:p>
            <a:pPr defTabSz="914061" fontAlgn="base">
              <a:spcBef>
                <a:spcPct val="0"/>
              </a:spcBef>
              <a:spcAft>
                <a:spcPct val="0"/>
              </a:spcAft>
            </a:pPr>
            <a:r>
              <a:rPr lang="en-US" sz="1700" dirty="0">
                <a:solidFill>
                  <a:srgbClr val="595959">
                    <a:alpha val="99000"/>
                  </a:srgbClr>
                </a:solidFill>
                <a:latin typeface="+mj-lt"/>
              </a:rPr>
              <a:t>PutBlock(blobName, blockIdN, blockNBits);</a:t>
            </a:r>
          </a:p>
          <a:p>
            <a:pPr defTabSz="914061" fontAlgn="base">
              <a:spcBef>
                <a:spcPct val="0"/>
              </a:spcBef>
              <a:spcAft>
                <a:spcPct val="0"/>
              </a:spcAft>
            </a:pPr>
            <a:r>
              <a:rPr lang="en-US" sz="1700" b="1" dirty="0">
                <a:solidFill>
                  <a:srgbClr val="595959">
                    <a:alpha val="99000"/>
                  </a:srgbClr>
                </a:solidFill>
                <a:latin typeface="+mj-lt"/>
              </a:rPr>
              <a:t>PutBlockList(blobName,</a:t>
            </a:r>
          </a:p>
          <a:p>
            <a:pPr defTabSz="914061" fontAlgn="base">
              <a:spcBef>
                <a:spcPct val="0"/>
              </a:spcBef>
              <a:spcAft>
                <a:spcPct val="0"/>
              </a:spcAft>
            </a:pPr>
            <a:r>
              <a:rPr lang="en-US" sz="1700" b="1" dirty="0">
                <a:solidFill>
                  <a:srgbClr val="595959">
                    <a:alpha val="99000"/>
                  </a:srgbClr>
                </a:solidFill>
                <a:latin typeface="+mj-lt"/>
              </a:rPr>
              <a:t>	       blockId1,…,blockIdN);</a:t>
            </a:r>
          </a:p>
        </p:txBody>
      </p:sp>
      <p:sp>
        <p:nvSpPr>
          <p:cNvPr id="71" name="Rectangle 70"/>
          <p:cNvSpPr/>
          <p:nvPr/>
        </p:nvSpPr>
        <p:spPr>
          <a:xfrm>
            <a:off x="21758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2" name="Rectangle 71"/>
          <p:cNvSpPr/>
          <p:nvPr/>
        </p:nvSpPr>
        <p:spPr>
          <a:xfrm>
            <a:off x="2494801" y="2568511"/>
            <a:ext cx="499314"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3" name="Rectangle 72"/>
          <p:cNvSpPr/>
          <p:nvPr/>
        </p:nvSpPr>
        <p:spPr>
          <a:xfrm>
            <a:off x="55286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5" name="Rectangle 74"/>
          <p:cNvSpPr/>
          <p:nvPr/>
        </p:nvSpPr>
        <p:spPr>
          <a:xfrm>
            <a:off x="6257430" y="5487988"/>
            <a:ext cx="1554244" cy="5334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TheBlob.wmv</a:t>
            </a:r>
          </a:p>
        </p:txBody>
      </p:sp>
      <p:sp>
        <p:nvSpPr>
          <p:cNvPr id="77" name="Oval 76"/>
          <p:cNvSpPr/>
          <p:nvPr/>
        </p:nvSpPr>
        <p:spPr bwMode="auto">
          <a:xfrm>
            <a:off x="5797529" y="3600663"/>
            <a:ext cx="3848340" cy="1020144"/>
          </a:xfrm>
          <a:prstGeom prst="ellipse">
            <a:avLst/>
          </a:prstGeom>
          <a:noFill/>
          <a:ln w="317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endParaRPr>
          </a:p>
        </p:txBody>
      </p:sp>
      <p:sp>
        <p:nvSpPr>
          <p:cNvPr id="37" name="Content Placeholder 3"/>
          <p:cNvSpPr txBox="1">
            <a:spLocks/>
          </p:cNvSpPr>
          <p:nvPr/>
        </p:nvSpPr>
        <p:spPr>
          <a:xfrm>
            <a:off x="6397637" y="1643876"/>
            <a:ext cx="2746364" cy="553998"/>
          </a:xfrm>
          <a:prstGeom prst="rect">
            <a:avLst/>
          </a:prstGeom>
        </p:spPr>
        <p:txBody>
          <a:bodyPr vert="horz" wrap="square" lIns="0" tIns="0" rIns="0" bIns="0" rtlCol="0" anchor="b">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3"/>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solidFill>
                  <a:schemeClr val="accent2">
                    <a:alpha val="99000"/>
                  </a:schemeClr>
                </a:solidFill>
                <a:latin typeface="+mj-lt"/>
                <a:ea typeface="Segoe UI" pitchFamily="34" charset="0"/>
                <a:cs typeface="Segoe UI" pitchFamily="34" charset="0"/>
              </a:rPr>
              <a:t>THE BLOB</a:t>
            </a:r>
          </a:p>
        </p:txBody>
      </p:sp>
      <p:grpSp>
        <p:nvGrpSpPr>
          <p:cNvPr id="3" name="Group 2"/>
          <p:cNvGrpSpPr/>
          <p:nvPr/>
        </p:nvGrpSpPr>
        <p:grpSpPr>
          <a:xfrm>
            <a:off x="1882677" y="2572400"/>
            <a:ext cx="3886200" cy="533400"/>
            <a:chOff x="1881089" y="1898650"/>
            <a:chExt cx="3886200" cy="533400"/>
          </a:xfrm>
        </p:grpSpPr>
        <p:sp>
          <p:nvSpPr>
            <p:cNvPr id="36" name="Rectangle 35"/>
            <p:cNvSpPr/>
            <p:nvPr/>
          </p:nvSpPr>
          <p:spPr>
            <a:xfrm>
              <a:off x="1881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8" name="Rectangle 37"/>
            <p:cNvSpPr/>
            <p:nvPr/>
          </p:nvSpPr>
          <p:spPr>
            <a:xfrm>
              <a:off x="2185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9" name="Rectangle 38"/>
            <p:cNvSpPr/>
            <p:nvPr/>
          </p:nvSpPr>
          <p:spPr>
            <a:xfrm>
              <a:off x="2490689" y="1898650"/>
              <a:ext cx="508911"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0" name="Rectangle 39"/>
            <p:cNvSpPr/>
            <p:nvPr/>
          </p:nvSpPr>
          <p:spPr>
            <a:xfrm>
              <a:off x="3100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1" name="Rectangle 40"/>
            <p:cNvSpPr/>
            <p:nvPr/>
          </p:nvSpPr>
          <p:spPr>
            <a:xfrm>
              <a:off x="3405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2" name="Rectangle 41"/>
            <p:cNvSpPr/>
            <p:nvPr/>
          </p:nvSpPr>
          <p:spPr>
            <a:xfrm>
              <a:off x="3709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3" name="Rectangle 42"/>
            <p:cNvSpPr/>
            <p:nvPr/>
          </p:nvSpPr>
          <p:spPr>
            <a:xfrm>
              <a:off x="4014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4" name="Rectangle 43"/>
            <p:cNvSpPr/>
            <p:nvPr/>
          </p:nvSpPr>
          <p:spPr>
            <a:xfrm>
              <a:off x="43194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7" name="Rectangle 46"/>
            <p:cNvSpPr/>
            <p:nvPr/>
          </p:nvSpPr>
          <p:spPr>
            <a:xfrm>
              <a:off x="4624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8" name="Rectangle 47"/>
            <p:cNvSpPr/>
            <p:nvPr/>
          </p:nvSpPr>
          <p:spPr>
            <a:xfrm>
              <a:off x="4929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9" name="Rectangle 48"/>
            <p:cNvSpPr/>
            <p:nvPr/>
          </p:nvSpPr>
          <p:spPr>
            <a:xfrm>
              <a:off x="5233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62" name="Rectangle 61"/>
            <p:cNvSpPr/>
            <p:nvPr/>
          </p:nvSpPr>
          <p:spPr>
            <a:xfrm>
              <a:off x="5538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grpSp>
      <p:pic>
        <p:nvPicPr>
          <p:cNvPr id="34" name="Picture 33"/>
          <p:cNvPicPr>
            <a:picLocks noChangeAspect="1"/>
          </p:cNvPicPr>
          <p:nvPr/>
        </p:nvPicPr>
        <p:blipFill>
          <a:blip r:embed="rId4"/>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106180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
                                            <p:txEl>
                                              <p:pRg st="0" end="0"/>
                                            </p:txEl>
                                          </p:spTgt>
                                        </p:tgtEl>
                                        <p:attrNameLst>
                                          <p:attrName>style.visibility</p:attrName>
                                        </p:attrNameLst>
                                      </p:cBhvr>
                                      <p:to>
                                        <p:strVal val="visible"/>
                                      </p:to>
                                    </p:set>
                                    <p:animEffect transition="in" filter="fade">
                                      <p:cBhvr>
                                        <p:cTn id="7" dur="500"/>
                                        <p:tgtEl>
                                          <p:spTgt spid="7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45"/>
                                        </p:tgtEl>
                                      </p:cBhvr>
                                    </p:animEffect>
                                    <p:set>
                                      <p:cBhvr>
                                        <p:cTn id="16" dur="1" fill="hold">
                                          <p:stCondLst>
                                            <p:cond delay="499"/>
                                          </p:stCondLst>
                                        </p:cTn>
                                        <p:tgtEl>
                                          <p:spTgt spid="45"/>
                                        </p:tgtEl>
                                        <p:attrNameLst>
                                          <p:attrName>style.visibility</p:attrName>
                                        </p:attrNameLst>
                                      </p:cBhvr>
                                      <p:to>
                                        <p:strVal val="hidden"/>
                                      </p:to>
                                    </p:set>
                                  </p:childTnLst>
                                </p:cTn>
                              </p:par>
                            </p:childTnLst>
                          </p:cTn>
                        </p:par>
                        <p:par>
                          <p:cTn id="17" fill="hold">
                            <p:stCondLst>
                              <p:cond delay="500"/>
                            </p:stCondLst>
                            <p:childTnLst>
                              <p:par>
                                <p:cTn id="18" presetID="55"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1000" fill="hold"/>
                                        <p:tgtEl>
                                          <p:spTgt spid="3"/>
                                        </p:tgtEl>
                                        <p:attrNameLst>
                                          <p:attrName>ppt_w</p:attrName>
                                        </p:attrNameLst>
                                      </p:cBhvr>
                                      <p:tavLst>
                                        <p:tav tm="0">
                                          <p:val>
                                            <p:strVal val="#ppt_w*0.70"/>
                                          </p:val>
                                        </p:tav>
                                        <p:tav tm="100000">
                                          <p:val>
                                            <p:strVal val="#ppt_w"/>
                                          </p:val>
                                        </p:tav>
                                      </p:tavLst>
                                    </p:anim>
                                    <p:anim calcmode="lin" valueType="num">
                                      <p:cBhvr>
                                        <p:cTn id="21" dur="1000" fill="hold"/>
                                        <p:tgtEl>
                                          <p:spTgt spid="3"/>
                                        </p:tgtEl>
                                        <p:attrNameLst>
                                          <p:attrName>ppt_h</p:attrName>
                                        </p:attrNameLst>
                                      </p:cBhvr>
                                      <p:tavLst>
                                        <p:tav tm="0">
                                          <p:val>
                                            <p:strVal val="#ppt_h"/>
                                          </p:val>
                                        </p:tav>
                                        <p:tav tm="100000">
                                          <p:val>
                                            <p:strVal val="#ppt_h"/>
                                          </p:val>
                                        </p:tav>
                                      </p:tavLst>
                                    </p:anim>
                                    <p:animEffect transition="in" filter="fade">
                                      <p:cBhvr>
                                        <p:cTn id="22" dur="1000"/>
                                        <p:tgtEl>
                                          <p:spTgt spid="3"/>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fade">
                                      <p:cBhvr>
                                        <p:cTn id="26" dur="1000"/>
                                        <p:tgtEl>
                                          <p:spTgt spid="6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0">
                                            <p:txEl>
                                              <p:pRg st="1" end="1"/>
                                            </p:txEl>
                                          </p:spTgt>
                                        </p:tgtEl>
                                        <p:attrNameLst>
                                          <p:attrName>style.visibility</p:attrName>
                                        </p:attrNameLst>
                                      </p:cBhvr>
                                      <p:to>
                                        <p:strVal val="visible"/>
                                      </p:to>
                                    </p:set>
                                    <p:animEffect transition="in" filter="fade">
                                      <p:cBhvr>
                                        <p:cTn id="31" dur="500"/>
                                        <p:tgtEl>
                                          <p:spTgt spid="70">
                                            <p:txEl>
                                              <p:pRg st="1" end="1"/>
                                            </p:txEl>
                                          </p:spTgt>
                                        </p:tgtEl>
                                      </p:cBhvr>
                                    </p:animEffect>
                                  </p:childTnLst>
                                </p:cTn>
                              </p:par>
                            </p:childTnLst>
                          </p:cTn>
                        </p:par>
                        <p:par>
                          <p:cTn id="32" fill="hold">
                            <p:stCondLst>
                              <p:cond delay="500"/>
                            </p:stCondLst>
                            <p:childTnLst>
                              <p:par>
                                <p:cTn id="33" presetID="1" presetClass="entr" presetSubtype="0" fill="hold" nodeType="afterEffect">
                                  <p:stCondLst>
                                    <p:cond delay="0"/>
                                  </p:stCondLst>
                                  <p:childTnLst>
                                    <p:set>
                                      <p:cBhvr>
                                        <p:cTn id="34" dur="1" fill="hold">
                                          <p:stCondLst>
                                            <p:cond delay="0"/>
                                          </p:stCondLst>
                                        </p:cTn>
                                        <p:tgtEl>
                                          <p:spTgt spid="63"/>
                                        </p:tgtEl>
                                        <p:attrNameLst>
                                          <p:attrName>style.visibility</p:attrName>
                                        </p:attrNameLst>
                                      </p:cBhvr>
                                      <p:to>
                                        <p:strVal val="visible"/>
                                      </p:to>
                                    </p:set>
                                  </p:childTnLst>
                                </p:cTn>
                              </p:par>
                            </p:childTnLst>
                          </p:cTn>
                        </p:par>
                        <p:par>
                          <p:cTn id="35" fill="hold">
                            <p:stCondLst>
                              <p:cond delay="500"/>
                            </p:stCondLst>
                            <p:childTnLst>
                              <p:par>
                                <p:cTn id="36" presetID="0" presetClass="path" presetSubtype="0" accel="50000" decel="50000" fill="hold" grpId="0" nodeType="afterEffect">
                                  <p:stCondLst>
                                    <p:cond delay="0"/>
                                  </p:stCondLst>
                                  <p:childTnLst>
                                    <p:animMotion origin="layout" path="M 4.72222E-6 -3.33333E-6 C 0.04079 0.11366 0.08246 0.22778 0.16336 0.29723 C 0.24444 0.36667 0.36493 0.39144 0.48628 0.41667 " pathEditMode="relative" rAng="0" ptsTypes="aaA">
                                      <p:cBhvr>
                                        <p:cTn id="37" dur="2000" fill="hold"/>
                                        <p:tgtEl>
                                          <p:spTgt spid="63"/>
                                        </p:tgtEl>
                                        <p:attrNameLst>
                                          <p:attrName>ppt_x</p:attrName>
                                          <p:attrName>ppt_y</p:attrName>
                                        </p:attrNameLst>
                                      </p:cBhvr>
                                      <p:rCtr x="24300" y="20800"/>
                                    </p:animMotion>
                                  </p:childTnLst>
                                </p:cTn>
                              </p:par>
                            </p:childTnLst>
                          </p:cTn>
                        </p:par>
                        <p:par>
                          <p:cTn id="38" fill="hold">
                            <p:stCondLst>
                              <p:cond delay="2500"/>
                            </p:stCondLst>
                            <p:childTnLst>
                              <p:par>
                                <p:cTn id="39" presetID="10" presetClass="exit" presetSubtype="0" fill="hold" nodeType="afterEffect">
                                  <p:stCondLst>
                                    <p:cond delay="0"/>
                                  </p:stCondLst>
                                  <p:childTnLst>
                                    <p:animEffect transition="out" filter="fade">
                                      <p:cBhvr>
                                        <p:cTn id="40" dur="2000"/>
                                        <p:tgtEl>
                                          <p:spTgt spid="63"/>
                                        </p:tgtEl>
                                      </p:cBhvr>
                                    </p:animEffect>
                                    <p:set>
                                      <p:cBhvr>
                                        <p:cTn id="41" dur="1" fill="hold">
                                          <p:stCondLst>
                                            <p:cond delay="1999"/>
                                          </p:stCondLst>
                                        </p:cTn>
                                        <p:tgtEl>
                                          <p:spTgt spid="63"/>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0">
                                            <p:txEl>
                                              <p:pRg st="2" end="2"/>
                                            </p:txEl>
                                          </p:spTgt>
                                        </p:tgtEl>
                                        <p:attrNameLst>
                                          <p:attrName>style.visibility</p:attrName>
                                        </p:attrNameLst>
                                      </p:cBhvr>
                                      <p:to>
                                        <p:strVal val="visible"/>
                                      </p:to>
                                    </p:set>
                                    <p:animEffect transition="in" filter="fade">
                                      <p:cBhvr>
                                        <p:cTn id="46" dur="500"/>
                                        <p:tgtEl>
                                          <p:spTgt spid="70">
                                            <p:txEl>
                                              <p:pRg st="2" end="2"/>
                                            </p:txEl>
                                          </p:spTgt>
                                        </p:tgtEl>
                                      </p:cBhvr>
                                    </p:animEffect>
                                  </p:childTnLst>
                                </p:cTn>
                              </p:par>
                            </p:childTnLst>
                          </p:cTn>
                        </p:par>
                        <p:par>
                          <p:cTn id="47" fill="hold">
                            <p:stCondLst>
                              <p:cond delay="500"/>
                            </p:stCondLst>
                            <p:childTnLst>
                              <p:par>
                                <p:cTn id="48" presetID="1" presetClass="entr" presetSubtype="0" fill="hold" nodeType="afterEffect">
                                  <p:stCondLst>
                                    <p:cond delay="0"/>
                                  </p:stCondLst>
                                  <p:childTnLst>
                                    <p:set>
                                      <p:cBhvr>
                                        <p:cTn id="49" dur="1" fill="hold">
                                          <p:stCondLst>
                                            <p:cond delay="0"/>
                                          </p:stCondLst>
                                        </p:cTn>
                                        <p:tgtEl>
                                          <p:spTgt spid="71"/>
                                        </p:tgtEl>
                                        <p:attrNameLst>
                                          <p:attrName>style.visibility</p:attrName>
                                        </p:attrNameLst>
                                      </p:cBhvr>
                                      <p:to>
                                        <p:strVal val="visible"/>
                                      </p:to>
                                    </p:set>
                                  </p:childTnLst>
                                </p:cTn>
                              </p:par>
                            </p:childTnLst>
                          </p:cTn>
                        </p:par>
                        <p:par>
                          <p:cTn id="50" fill="hold">
                            <p:stCondLst>
                              <p:cond delay="500"/>
                            </p:stCondLst>
                            <p:childTnLst>
                              <p:par>
                                <p:cTn id="51" presetID="0" presetClass="path" presetSubtype="0" accel="50000" decel="50000" fill="hold" grpId="0" nodeType="afterEffect">
                                  <p:stCondLst>
                                    <p:cond delay="0"/>
                                  </p:stCondLst>
                                  <p:childTnLst>
                                    <p:animMotion origin="layout" path="M -3.33333E-6 -3.33333E-6 C 0.0382 0.11065 0.07691 0.22176 0.15243 0.28936 C 0.2283 0.35695 0.3408 0.38102 0.45417 0.40556 " pathEditMode="relative" rAng="0" ptsTypes="aaA">
                                      <p:cBhvr>
                                        <p:cTn id="52" dur="2000" fill="hold"/>
                                        <p:tgtEl>
                                          <p:spTgt spid="71"/>
                                        </p:tgtEl>
                                        <p:attrNameLst>
                                          <p:attrName>ppt_x</p:attrName>
                                          <p:attrName>ppt_y</p:attrName>
                                        </p:attrNameLst>
                                      </p:cBhvr>
                                      <p:rCtr x="22700" y="20300"/>
                                    </p:animMotion>
                                  </p:childTnLst>
                                </p:cTn>
                              </p:par>
                            </p:childTnLst>
                          </p:cTn>
                        </p:par>
                        <p:par>
                          <p:cTn id="53" fill="hold">
                            <p:stCondLst>
                              <p:cond delay="2500"/>
                            </p:stCondLst>
                            <p:childTnLst>
                              <p:par>
                                <p:cTn id="54" presetID="10" presetClass="exit" presetSubtype="0" fill="hold" grpId="1" nodeType="afterEffect">
                                  <p:stCondLst>
                                    <p:cond delay="0"/>
                                  </p:stCondLst>
                                  <p:childTnLst>
                                    <p:animEffect transition="out" filter="fade">
                                      <p:cBhvr>
                                        <p:cTn id="55" dur="2000"/>
                                        <p:tgtEl>
                                          <p:spTgt spid="71"/>
                                        </p:tgtEl>
                                      </p:cBhvr>
                                    </p:animEffect>
                                    <p:set>
                                      <p:cBhvr>
                                        <p:cTn id="56" dur="1" fill="hold">
                                          <p:stCondLst>
                                            <p:cond delay="1999"/>
                                          </p:stCondLst>
                                        </p:cTn>
                                        <p:tgtEl>
                                          <p:spTgt spid="71"/>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70">
                                            <p:txEl>
                                              <p:pRg st="3" end="3"/>
                                            </p:txEl>
                                          </p:spTgt>
                                        </p:tgtEl>
                                        <p:attrNameLst>
                                          <p:attrName>style.visibility</p:attrName>
                                        </p:attrNameLst>
                                      </p:cBhvr>
                                      <p:to>
                                        <p:strVal val="visible"/>
                                      </p:to>
                                    </p:set>
                                    <p:animEffect transition="in" filter="fade">
                                      <p:cBhvr>
                                        <p:cTn id="61" dur="500"/>
                                        <p:tgtEl>
                                          <p:spTgt spid="70">
                                            <p:txEl>
                                              <p:pRg st="3" end="3"/>
                                            </p:txEl>
                                          </p:spTgt>
                                        </p:tgtEl>
                                      </p:cBhvr>
                                    </p:animEffect>
                                  </p:childTnLst>
                                </p:cTn>
                              </p:par>
                            </p:childTnLst>
                          </p:cTn>
                        </p:par>
                        <p:par>
                          <p:cTn id="62" fill="hold">
                            <p:stCondLst>
                              <p:cond delay="500"/>
                            </p:stCondLst>
                            <p:childTnLst>
                              <p:par>
                                <p:cTn id="63" presetID="1" presetClass="entr" presetSubtype="0" fill="hold" nodeType="afterEffect">
                                  <p:stCondLst>
                                    <p:cond delay="0"/>
                                  </p:stCondLst>
                                  <p:childTnLst>
                                    <p:set>
                                      <p:cBhvr>
                                        <p:cTn id="64" dur="1" fill="hold">
                                          <p:stCondLst>
                                            <p:cond delay="0"/>
                                          </p:stCondLst>
                                        </p:cTn>
                                        <p:tgtEl>
                                          <p:spTgt spid="72"/>
                                        </p:tgtEl>
                                        <p:attrNameLst>
                                          <p:attrName>style.visibility</p:attrName>
                                        </p:attrNameLst>
                                      </p:cBhvr>
                                      <p:to>
                                        <p:strVal val="visible"/>
                                      </p:to>
                                    </p:set>
                                  </p:childTnLst>
                                </p:cTn>
                              </p:par>
                            </p:childTnLst>
                          </p:cTn>
                        </p:par>
                        <p:par>
                          <p:cTn id="65" fill="hold">
                            <p:stCondLst>
                              <p:cond delay="500"/>
                            </p:stCondLst>
                            <p:childTnLst>
                              <p:par>
                                <p:cTn id="66" presetID="0" presetClass="path" presetSubtype="0" accel="50000" decel="50000" fill="hold" grpId="0" nodeType="afterEffect">
                                  <p:stCondLst>
                                    <p:cond delay="0"/>
                                  </p:stCondLst>
                                  <p:childTnLst>
                                    <p:animMotion origin="layout" path="M 3.33333E-6 -3.33333E-6 C 0.03524 0.10764 0.07135 0.21574 0.14132 0.28148 C 0.21146 0.34723 0.3158 0.37061 0.42083 0.39445 " pathEditMode="relative" rAng="0" ptsTypes="aaA">
                                      <p:cBhvr>
                                        <p:cTn id="67" dur="2000" fill="hold"/>
                                        <p:tgtEl>
                                          <p:spTgt spid="72"/>
                                        </p:tgtEl>
                                        <p:attrNameLst>
                                          <p:attrName>ppt_x</p:attrName>
                                          <p:attrName>ppt_y</p:attrName>
                                        </p:attrNameLst>
                                      </p:cBhvr>
                                      <p:rCtr x="21000" y="19700"/>
                                    </p:animMotion>
                                  </p:childTnLst>
                                </p:cTn>
                              </p:par>
                            </p:childTnLst>
                          </p:cTn>
                        </p:par>
                        <p:par>
                          <p:cTn id="68" fill="hold">
                            <p:stCondLst>
                              <p:cond delay="2500"/>
                            </p:stCondLst>
                            <p:childTnLst>
                              <p:par>
                                <p:cTn id="69" presetID="10" presetClass="exit" presetSubtype="0" fill="hold" grpId="1" nodeType="afterEffect">
                                  <p:stCondLst>
                                    <p:cond delay="0"/>
                                  </p:stCondLst>
                                  <p:childTnLst>
                                    <p:animEffect transition="out" filter="fade">
                                      <p:cBhvr>
                                        <p:cTn id="70" dur="2000"/>
                                        <p:tgtEl>
                                          <p:spTgt spid="72"/>
                                        </p:tgtEl>
                                      </p:cBhvr>
                                    </p:animEffect>
                                    <p:set>
                                      <p:cBhvr>
                                        <p:cTn id="71" dur="1" fill="hold">
                                          <p:stCondLst>
                                            <p:cond delay="1999"/>
                                          </p:stCondLst>
                                        </p:cTn>
                                        <p:tgtEl>
                                          <p:spTgt spid="72"/>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70">
                                            <p:txEl>
                                              <p:pRg st="4" end="4"/>
                                            </p:txEl>
                                          </p:spTgt>
                                        </p:tgtEl>
                                        <p:attrNameLst>
                                          <p:attrName>style.visibility</p:attrName>
                                        </p:attrNameLst>
                                      </p:cBhvr>
                                      <p:to>
                                        <p:strVal val="visible"/>
                                      </p:to>
                                    </p:set>
                                    <p:animEffect transition="in" filter="fade">
                                      <p:cBhvr>
                                        <p:cTn id="76" dur="500"/>
                                        <p:tgtEl>
                                          <p:spTgt spid="70">
                                            <p:txEl>
                                              <p:pRg st="4" end="4"/>
                                            </p:txEl>
                                          </p:spTgt>
                                        </p:tgtEl>
                                      </p:cBhvr>
                                    </p:animEffect>
                                  </p:childTnLst>
                                </p:cTn>
                              </p:par>
                            </p:childTnLst>
                          </p:cTn>
                        </p:par>
                        <p:par>
                          <p:cTn id="77" fill="hold">
                            <p:stCondLst>
                              <p:cond delay="500"/>
                            </p:stCondLst>
                            <p:childTnLst>
                              <p:par>
                                <p:cTn id="78" presetID="1" presetClass="entr" presetSubtype="0" fill="hold" grpId="2" nodeType="afterEffect">
                                  <p:stCondLst>
                                    <p:cond delay="0"/>
                                  </p:stCondLst>
                                  <p:childTnLst>
                                    <p:set>
                                      <p:cBhvr>
                                        <p:cTn id="79" dur="1" fill="hold">
                                          <p:stCondLst>
                                            <p:cond delay="0"/>
                                          </p:stCondLst>
                                        </p:cTn>
                                        <p:tgtEl>
                                          <p:spTgt spid="73"/>
                                        </p:tgtEl>
                                        <p:attrNameLst>
                                          <p:attrName>style.visibility</p:attrName>
                                        </p:attrNameLst>
                                      </p:cBhvr>
                                      <p:to>
                                        <p:strVal val="visible"/>
                                      </p:to>
                                    </p:set>
                                  </p:childTnLst>
                                </p:cTn>
                              </p:par>
                            </p:childTnLst>
                          </p:cTn>
                        </p:par>
                        <p:par>
                          <p:cTn id="80" fill="hold">
                            <p:stCondLst>
                              <p:cond delay="500"/>
                            </p:stCondLst>
                            <p:childTnLst>
                              <p:par>
                                <p:cTn id="81" presetID="0" presetClass="path" presetSubtype="0" accel="50000" decel="50000" fill="hold" grpId="0" nodeType="afterEffect">
                                  <p:stCondLst>
                                    <p:cond delay="0"/>
                                  </p:stCondLst>
                                  <p:childTnLst>
                                    <p:animMotion origin="layout" path="M -1.88925E-6 1.11111E-6 C 0.01043 0.1081 0.02085 0.21736 0.04183 0.28356 C 0.06267 0.34977 0.09407 0.37315 0.12547 0.39745 " pathEditMode="relative" rAng="0" ptsTypes="aaA">
                                      <p:cBhvr>
                                        <p:cTn id="82" dur="2000" fill="hold"/>
                                        <p:tgtEl>
                                          <p:spTgt spid="73"/>
                                        </p:tgtEl>
                                        <p:attrNameLst>
                                          <p:attrName>ppt_x</p:attrName>
                                          <p:attrName>ppt_y</p:attrName>
                                        </p:attrNameLst>
                                      </p:cBhvr>
                                      <p:rCtr x="6267" y="19861"/>
                                    </p:animMotion>
                                  </p:childTnLst>
                                </p:cTn>
                              </p:par>
                            </p:childTnLst>
                          </p:cTn>
                        </p:par>
                        <p:par>
                          <p:cTn id="83" fill="hold">
                            <p:stCondLst>
                              <p:cond delay="2500"/>
                            </p:stCondLst>
                            <p:childTnLst>
                              <p:par>
                                <p:cTn id="84" presetID="10" presetClass="exit" presetSubtype="0" fill="hold" grpId="1" nodeType="afterEffect">
                                  <p:stCondLst>
                                    <p:cond delay="0"/>
                                  </p:stCondLst>
                                  <p:childTnLst>
                                    <p:animEffect transition="out" filter="fade">
                                      <p:cBhvr>
                                        <p:cTn id="85" dur="2000"/>
                                        <p:tgtEl>
                                          <p:spTgt spid="73"/>
                                        </p:tgtEl>
                                      </p:cBhvr>
                                    </p:animEffect>
                                    <p:set>
                                      <p:cBhvr>
                                        <p:cTn id="86" dur="1" fill="hold">
                                          <p:stCondLst>
                                            <p:cond delay="1999"/>
                                          </p:stCondLst>
                                        </p:cTn>
                                        <p:tgtEl>
                                          <p:spTgt spid="73"/>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70">
                                            <p:txEl>
                                              <p:pRg st="5" end="5"/>
                                            </p:txEl>
                                          </p:spTgt>
                                        </p:tgtEl>
                                        <p:attrNameLst>
                                          <p:attrName>style.visibility</p:attrName>
                                        </p:attrNameLst>
                                      </p:cBhvr>
                                      <p:to>
                                        <p:strVal val="visible"/>
                                      </p:to>
                                    </p:set>
                                    <p:animEffect transition="in" filter="fade">
                                      <p:cBhvr>
                                        <p:cTn id="91" dur="500"/>
                                        <p:tgtEl>
                                          <p:spTgt spid="70">
                                            <p:txEl>
                                              <p:pRg st="5" end="5"/>
                                            </p:txEl>
                                          </p:spTgt>
                                        </p:tgtEl>
                                      </p:cBhvr>
                                    </p:animEffect>
                                  </p:childTnLst>
                                </p:cTn>
                              </p:par>
                              <p:par>
                                <p:cTn id="92" presetID="10" presetClass="entr" presetSubtype="0" fill="hold" nodeType="withEffect">
                                  <p:stCondLst>
                                    <p:cond delay="0"/>
                                  </p:stCondLst>
                                  <p:childTnLst>
                                    <p:set>
                                      <p:cBhvr>
                                        <p:cTn id="93" dur="1" fill="hold">
                                          <p:stCondLst>
                                            <p:cond delay="0"/>
                                          </p:stCondLst>
                                        </p:cTn>
                                        <p:tgtEl>
                                          <p:spTgt spid="70">
                                            <p:txEl>
                                              <p:pRg st="6" end="6"/>
                                            </p:txEl>
                                          </p:spTgt>
                                        </p:tgtEl>
                                        <p:attrNameLst>
                                          <p:attrName>style.visibility</p:attrName>
                                        </p:attrNameLst>
                                      </p:cBhvr>
                                      <p:to>
                                        <p:strVal val="visible"/>
                                      </p:to>
                                    </p:set>
                                    <p:animEffect transition="in" filter="fade">
                                      <p:cBhvr>
                                        <p:cTn id="94" dur="500"/>
                                        <p:tgtEl>
                                          <p:spTgt spid="70">
                                            <p:txEl>
                                              <p:pRg st="6" end="6"/>
                                            </p:txEl>
                                          </p:spTgt>
                                        </p:tgtEl>
                                      </p:cBhvr>
                                    </p:animEffec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75"/>
                                        </p:tgtEl>
                                        <p:attrNameLst>
                                          <p:attrName>style.visibility</p:attrName>
                                        </p:attrNameLst>
                                      </p:cBhvr>
                                      <p:to>
                                        <p:strVal val="visible"/>
                                      </p:to>
                                    </p:set>
                                    <p:animEffect transition="in" filter="fade">
                                      <p:cBhvr>
                                        <p:cTn id="98" dur="750"/>
                                        <p:tgtEl>
                                          <p:spTgt spid="7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7"/>
                                        </p:tgtEl>
                                        <p:attrNameLst>
                                          <p:attrName>style.visibility</p:attrName>
                                        </p:attrNameLst>
                                      </p:cBhvr>
                                      <p:to>
                                        <p:strVal val="visible"/>
                                      </p:to>
                                    </p:set>
                                    <p:animEffect transition="in" filter="fade">
                                      <p:cBhvr>
                                        <p:cTn id="101" dur="500"/>
                                        <p:tgtEl>
                                          <p:spTgt spid="77"/>
                                        </p:tgtEl>
                                      </p:cBhvr>
                                    </p:animEffect>
                                  </p:childTnLst>
                                </p:cTn>
                              </p:par>
                              <p:par>
                                <p:cTn id="102" presetID="10" presetClass="exit" presetSubtype="0" fill="hold" grpId="1" nodeType="withEffect">
                                  <p:stCondLst>
                                    <p:cond delay="0"/>
                                  </p:stCondLst>
                                  <p:childTnLst>
                                    <p:animEffect transition="out" filter="fade">
                                      <p:cBhvr>
                                        <p:cTn id="103" dur="500"/>
                                        <p:tgtEl>
                                          <p:spTgt spid="77"/>
                                        </p:tgtEl>
                                      </p:cBhvr>
                                    </p:animEffect>
                                    <p:set>
                                      <p:cBhvr>
                                        <p:cTn id="104"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5" grpId="0" animBg="1"/>
      <p:bldP spid="63" grpId="0" animBg="1"/>
      <p:bldP spid="71" grpId="0" animBg="1"/>
      <p:bldP spid="71" grpId="1" animBg="1"/>
      <p:bldP spid="72" grpId="0" animBg="1"/>
      <p:bldP spid="72" grpId="1" animBg="1"/>
      <p:bldP spid="73" grpId="0" animBg="1"/>
      <p:bldP spid="73" grpId="1" animBg="1"/>
      <p:bldP spid="73" grpId="2" animBg="1"/>
      <p:bldP spid="75" grpId="0" animBg="1"/>
      <p:bldP spid="77" grpId="0" animBg="1"/>
      <p:bldP spid="77"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smtClean="0">
                <a:solidFill>
                  <a:schemeClr val="bg2"/>
                </a:solidFill>
              </a:rPr>
              <a:t>Agenda</a:t>
            </a:r>
            <a:endParaRPr lang="en-US" sz="6600" dirty="0">
              <a:solidFill>
                <a:schemeClr val="bg2"/>
              </a:solidFill>
            </a:endParaRP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pPr marL="571500" indent="-571500">
              <a:buClr>
                <a:srgbClr val="92D050"/>
              </a:buClr>
              <a:buFont typeface="Wingdings" panose="05000000000000000000" pitchFamily="2" charset="2"/>
              <a:buChar char="à"/>
            </a:pPr>
            <a:r>
              <a:rPr lang="en-US" sz="4000" dirty="0" smtClean="0">
                <a:solidFill>
                  <a:schemeClr val="bg1"/>
                </a:solidFill>
                <a:latin typeface="+mj-lt"/>
                <a:sym typeface="Wingdings" panose="05000000000000000000" pitchFamily="2" charset="2"/>
              </a:rPr>
              <a:t>Blobs</a:t>
            </a:r>
          </a:p>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Files</a:t>
            </a:r>
          </a:p>
          <a:p>
            <a:pPr marL="571500" indent="-571500">
              <a:buClr>
                <a:srgbClr val="92D050"/>
              </a:buClr>
              <a:buFont typeface="Wingdings" panose="05000000000000000000" pitchFamily="2" charset="2"/>
              <a:buChar char="à"/>
            </a:pPr>
            <a:r>
              <a:rPr lang="en-US" sz="4000" dirty="0" smtClean="0">
                <a:solidFill>
                  <a:schemeClr val="bg1"/>
                </a:solidFill>
                <a:latin typeface="+mj-lt"/>
                <a:sym typeface="Wingdings" panose="05000000000000000000" pitchFamily="2" charset="2"/>
              </a:rPr>
              <a:t>Queues</a:t>
            </a:r>
            <a:br>
              <a:rPr lang="en-US" sz="4000" dirty="0" smtClean="0">
                <a:solidFill>
                  <a:schemeClr val="bg1"/>
                </a:solidFill>
                <a:latin typeface="+mj-lt"/>
                <a:sym typeface="Wingdings" panose="05000000000000000000" pitchFamily="2" charset="2"/>
              </a:rPr>
            </a:br>
            <a:r>
              <a:rPr lang="en-US" sz="4000" dirty="0" smtClean="0">
                <a:solidFill>
                  <a:schemeClr val="bg1"/>
                </a:solidFill>
                <a:latin typeface="+mj-lt"/>
                <a:sym typeface="Wingdings" panose="05000000000000000000" pitchFamily="2" charset="2"/>
              </a:rPr>
              <a:t/>
            </a:r>
            <a:br>
              <a:rPr lang="en-US" sz="4000" dirty="0" smtClean="0">
                <a:solidFill>
                  <a:schemeClr val="bg1"/>
                </a:solidFill>
                <a:latin typeface="+mj-lt"/>
                <a:sym typeface="Wingdings" panose="05000000000000000000" pitchFamily="2" charset="2"/>
              </a:rPr>
            </a:br>
            <a:r>
              <a:rPr lang="en-US" sz="4000" dirty="0" smtClean="0">
                <a:solidFill>
                  <a:schemeClr val="bg1"/>
                </a:solidFill>
                <a:latin typeface="+mj-lt"/>
                <a:sym typeface="Wingdings" panose="05000000000000000000" pitchFamily="2" charset="2"/>
              </a:rPr>
              <a:t/>
            </a:r>
            <a:br>
              <a:rPr lang="en-US" sz="4000" dirty="0" smtClean="0">
                <a:solidFill>
                  <a:schemeClr val="bg1"/>
                </a:solidFill>
                <a:latin typeface="+mj-lt"/>
                <a:sym typeface="Wingdings" panose="05000000000000000000" pitchFamily="2" charset="2"/>
              </a:rPr>
            </a:br>
            <a:r>
              <a:rPr lang="en-US" sz="4000" dirty="0" smtClean="0">
                <a:solidFill>
                  <a:schemeClr val="bg1"/>
                </a:solidFill>
                <a:latin typeface="+mj-lt"/>
                <a:sym typeface="Wingdings" panose="05000000000000000000" pitchFamily="2" charset="2"/>
              </a:rPr>
              <a:t/>
            </a:r>
            <a:br>
              <a:rPr lang="en-US" sz="4000" dirty="0" smtClean="0">
                <a:solidFill>
                  <a:schemeClr val="bg1"/>
                </a:solidFill>
                <a:latin typeface="+mj-lt"/>
                <a:sym typeface="Wingdings" panose="05000000000000000000" pitchFamily="2" charset="2"/>
              </a:rPr>
            </a:br>
            <a:endParaRPr lang="en-US" sz="4000" dirty="0" smtClean="0">
              <a:solidFill>
                <a:schemeClr val="bg1"/>
              </a:solidFill>
              <a:latin typeface="+mj-lt"/>
              <a:sym typeface="Wingdings" panose="05000000000000000000" pitchFamily="2" charset="2"/>
            </a:endParaRPr>
          </a:p>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Tables</a:t>
            </a:r>
          </a:p>
          <a:p>
            <a:pPr marL="571500" indent="-571500">
              <a:buClr>
                <a:srgbClr val="92D050"/>
              </a:buClr>
              <a:buFont typeface="Wingdings" panose="05000000000000000000" pitchFamily="2" charset="2"/>
              <a:buChar char="à"/>
            </a:pPr>
            <a:r>
              <a:rPr lang="en-US" sz="4000" dirty="0" err="1" smtClean="0">
                <a:solidFill>
                  <a:schemeClr val="bg1"/>
                </a:solidFill>
                <a:latin typeface="+mj-lt"/>
                <a:sym typeface="Wingdings" panose="05000000000000000000" pitchFamily="2" charset="2"/>
              </a:rPr>
              <a:t>StorSimple</a:t>
            </a:r>
            <a:endParaRPr lang="en-US" sz="4000" dirty="0" smtClean="0">
              <a:solidFill>
                <a:schemeClr val="bg1"/>
              </a:solidFill>
              <a:latin typeface="+mj-l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smtClean="0"/>
              <a:t>Blob block uploading benefits</a:t>
            </a:r>
            <a:endParaRPr lang="en-US" dirty="0"/>
          </a:p>
        </p:txBody>
      </p:sp>
      <p:sp>
        <p:nvSpPr>
          <p:cNvPr id="3" name="Content Placeholder 2"/>
          <p:cNvSpPr>
            <a:spLocks noGrp="1"/>
          </p:cNvSpPr>
          <p:nvPr>
            <p:ph sz="quarter" idx="10"/>
          </p:nvPr>
        </p:nvSpPr>
        <p:spPr/>
        <p:txBody>
          <a:bodyPr/>
          <a:lstStyle/>
          <a:p>
            <a:pPr marL="0" indent="0">
              <a:buNone/>
            </a:pPr>
            <a:r>
              <a:rPr lang="en-US" sz="2800" dirty="0"/>
              <a:t>Efficient continuation and retry</a:t>
            </a:r>
          </a:p>
          <a:p>
            <a:pPr marL="0" indent="0">
              <a:buNone/>
            </a:pPr>
            <a:r>
              <a:rPr lang="en-US" sz="2800" dirty="0"/>
              <a:t>Parallel and out of order upload of </a:t>
            </a:r>
            <a:r>
              <a:rPr lang="en-US" sz="2800" dirty="0" smtClean="0"/>
              <a:t>blocks</a:t>
            </a:r>
            <a:endParaRPr lang="en-US" sz="2800" dirty="0"/>
          </a:p>
        </p:txBody>
      </p:sp>
    </p:spTree>
    <p:extLst>
      <p:ext uri="{BB962C8B-B14F-4D97-AF65-F5344CB8AC3E}">
        <p14:creationId xmlns:p14="http://schemas.microsoft.com/office/powerpoint/2010/main" val="3899258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252000" y="1668544"/>
            <a:ext cx="2837468" cy="4147794"/>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idx="4294967295"/>
          </p:nvPr>
        </p:nvSpPr>
        <p:spPr>
          <a:xfrm>
            <a:off x="-9525" y="0"/>
            <a:ext cx="12201525" cy="812800"/>
          </a:xfrm>
          <a:prstGeom prst="rect">
            <a:avLst/>
          </a:prstGeom>
        </p:spPr>
        <p:txBody>
          <a:bodyPr/>
          <a:lstStyle/>
          <a:p>
            <a:r>
              <a:rPr lang="en-US" dirty="0" smtClean="0"/>
              <a:t>Page Blob – Random Read/Write</a:t>
            </a:r>
            <a:endParaRPr lang="en-US" dirty="0"/>
          </a:p>
        </p:txBody>
      </p:sp>
      <p:sp>
        <p:nvSpPr>
          <p:cNvPr id="40" name="Content Placeholder 2"/>
          <p:cNvSpPr txBox="1">
            <a:spLocks/>
          </p:cNvSpPr>
          <p:nvPr/>
        </p:nvSpPr>
        <p:spPr>
          <a:xfrm>
            <a:off x="3654979" y="527900"/>
            <a:ext cx="8537021" cy="6330099"/>
          </a:xfrm>
          <a:prstGeom prst="rect">
            <a:avLst/>
          </a:prstGeom>
        </p:spPr>
        <p:txBody>
          <a:bodyPr vert="horz" wrap="square" lIns="0" tIns="0" rIns="0" bIns="0" rtlCol="0" anchor="ctr">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0" lvl="1" indent="0">
              <a:spcBef>
                <a:spcPts val="600"/>
              </a:spcBef>
              <a:buNone/>
            </a:pPr>
            <a:r>
              <a:rPr lang="en-US" sz="3000" dirty="0" smtClean="0">
                <a:solidFill>
                  <a:schemeClr val="bg1">
                    <a:alpha val="99000"/>
                  </a:schemeClr>
                </a:solidFill>
                <a:latin typeface="+mj-lt"/>
              </a:rPr>
              <a:t>Create blob and specify </a:t>
            </a:r>
            <a:r>
              <a:rPr lang="en-US" sz="3000" dirty="0">
                <a:solidFill>
                  <a:schemeClr val="bg1">
                    <a:alpha val="99000"/>
                  </a:schemeClr>
                </a:solidFill>
                <a:latin typeface="+mj-lt"/>
              </a:rPr>
              <a:t>Blob Size = 10 </a:t>
            </a:r>
            <a:r>
              <a:rPr lang="en-US" sz="3000" dirty="0" err="1" smtClean="0">
                <a:solidFill>
                  <a:schemeClr val="bg1">
                    <a:alpha val="99000"/>
                  </a:schemeClr>
                </a:solidFill>
                <a:latin typeface="+mj-lt"/>
              </a:rPr>
              <a:t>Gbytes</a:t>
            </a:r>
            <a:endParaRPr lang="en-US" sz="3000" dirty="0">
              <a:solidFill>
                <a:schemeClr val="bg1">
                  <a:alpha val="99000"/>
                </a:schemeClr>
              </a:solidFill>
              <a:latin typeface="+mj-lt"/>
            </a:endParaRPr>
          </a:p>
          <a:p>
            <a:pPr marL="0" indent="0">
              <a:spcBef>
                <a:spcPts val="600"/>
              </a:spcBef>
              <a:buNone/>
            </a:pPr>
            <a:r>
              <a:rPr lang="en-US" sz="3000" dirty="0">
                <a:solidFill>
                  <a:schemeClr val="bg1">
                    <a:alpha val="99000"/>
                  </a:schemeClr>
                </a:solidFill>
                <a:latin typeface="+mj-lt"/>
              </a:rPr>
              <a:t>Fixed Page Size = 512 bytes</a:t>
            </a:r>
          </a:p>
          <a:p>
            <a:pPr marL="0" indent="0">
              <a:spcBef>
                <a:spcPts val="600"/>
              </a:spcBef>
              <a:buNone/>
            </a:pPr>
            <a:r>
              <a:rPr lang="en-US" sz="3000" dirty="0">
                <a:solidFill>
                  <a:schemeClr val="bg1">
                    <a:alpha val="99000"/>
                  </a:schemeClr>
                </a:solidFill>
                <a:latin typeface="+mj-lt"/>
              </a:rPr>
              <a:t>Random Access </a:t>
            </a:r>
            <a:r>
              <a:rPr lang="en-US" sz="3000" dirty="0" smtClean="0">
                <a:solidFill>
                  <a:schemeClr val="bg1">
                    <a:alpha val="99000"/>
                  </a:schemeClr>
                </a:solidFill>
                <a:latin typeface="+mj-lt"/>
              </a:rPr>
              <a:t>Operations:</a:t>
            </a:r>
            <a:endParaRPr lang="en-US" sz="3000" dirty="0">
              <a:solidFill>
                <a:schemeClr val="bg1">
                  <a:alpha val="99000"/>
                </a:schemeClr>
              </a:solidFill>
              <a:latin typeface="+mj-lt"/>
            </a:endParaRPr>
          </a:p>
          <a:p>
            <a:pPr marL="0" lvl="1" indent="0">
              <a:spcBef>
                <a:spcPts val="600"/>
              </a:spcBef>
              <a:buNone/>
            </a:pPr>
            <a:r>
              <a:rPr lang="en-US" sz="3000" dirty="0" err="1">
                <a:solidFill>
                  <a:srgbClr val="FFC000"/>
                </a:solidFill>
                <a:latin typeface="+mj-lt"/>
              </a:rPr>
              <a:t>PutPage</a:t>
            </a:r>
            <a:r>
              <a:rPr lang="en-US" sz="3000" dirty="0">
                <a:solidFill>
                  <a:srgbClr val="FFC000"/>
                </a:solidFill>
                <a:latin typeface="+mj-lt"/>
              </a:rPr>
              <a:t>[512, 2048)</a:t>
            </a:r>
          </a:p>
          <a:p>
            <a:pPr marL="0" lvl="1" indent="0">
              <a:spcBef>
                <a:spcPts val="600"/>
              </a:spcBef>
              <a:buNone/>
            </a:pPr>
            <a:r>
              <a:rPr lang="en-US" sz="3000" dirty="0" err="1">
                <a:solidFill>
                  <a:schemeClr val="accent2">
                    <a:lumMod val="50000"/>
                  </a:schemeClr>
                </a:solidFill>
                <a:latin typeface="+mj-lt"/>
              </a:rPr>
              <a:t>PutPage</a:t>
            </a:r>
            <a:r>
              <a:rPr lang="en-US" sz="3000" dirty="0">
                <a:solidFill>
                  <a:schemeClr val="accent2">
                    <a:lumMod val="50000"/>
                  </a:schemeClr>
                </a:solidFill>
                <a:latin typeface="+mj-lt"/>
              </a:rPr>
              <a:t>[0, 1024)</a:t>
            </a:r>
          </a:p>
          <a:p>
            <a:pPr marL="0" lvl="1" indent="0">
              <a:spcBef>
                <a:spcPts val="600"/>
              </a:spcBef>
              <a:buNone/>
            </a:pPr>
            <a:r>
              <a:rPr lang="en-US" sz="3000" dirty="0" err="1">
                <a:solidFill>
                  <a:srgbClr val="4472C4"/>
                </a:solidFill>
                <a:latin typeface="+mj-lt"/>
              </a:rPr>
              <a:t>ClearPage</a:t>
            </a:r>
            <a:r>
              <a:rPr lang="en-US" sz="3000" dirty="0">
                <a:solidFill>
                  <a:srgbClr val="4472C4"/>
                </a:solidFill>
                <a:latin typeface="+mj-lt"/>
              </a:rPr>
              <a:t>[512, 1536)</a:t>
            </a:r>
          </a:p>
          <a:p>
            <a:pPr marL="0" lvl="1" indent="0">
              <a:spcBef>
                <a:spcPts val="600"/>
              </a:spcBef>
              <a:buNone/>
            </a:pPr>
            <a:r>
              <a:rPr lang="en-US" sz="3000" dirty="0" err="1">
                <a:solidFill>
                  <a:srgbClr val="00B050"/>
                </a:solidFill>
                <a:latin typeface="+mj-lt"/>
              </a:rPr>
              <a:t>PutPage</a:t>
            </a:r>
            <a:r>
              <a:rPr lang="en-US" sz="3000" dirty="0">
                <a:solidFill>
                  <a:srgbClr val="00B050"/>
                </a:solidFill>
                <a:latin typeface="+mj-lt"/>
              </a:rPr>
              <a:t>[2048,2560)</a:t>
            </a:r>
          </a:p>
          <a:p>
            <a:pPr marL="0" indent="0">
              <a:spcBef>
                <a:spcPts val="600"/>
              </a:spcBef>
              <a:buNone/>
            </a:pPr>
            <a:r>
              <a:rPr lang="en-US" sz="3000" dirty="0" err="1">
                <a:solidFill>
                  <a:schemeClr val="bg1">
                    <a:alpha val="99000"/>
                  </a:schemeClr>
                </a:solidFill>
                <a:latin typeface="+mj-lt"/>
              </a:rPr>
              <a:t>GetPageRange</a:t>
            </a:r>
            <a:r>
              <a:rPr lang="en-US" sz="3000" dirty="0">
                <a:solidFill>
                  <a:schemeClr val="bg1">
                    <a:alpha val="99000"/>
                  </a:schemeClr>
                </a:solidFill>
                <a:latin typeface="+mj-lt"/>
              </a:rPr>
              <a:t>[0, 4096) returns valid data ranges:</a:t>
            </a:r>
          </a:p>
          <a:p>
            <a:pPr marL="0" lvl="1" indent="0">
              <a:spcBef>
                <a:spcPts val="600"/>
              </a:spcBef>
              <a:buNone/>
            </a:pPr>
            <a:r>
              <a:rPr lang="en-US" sz="3000" dirty="0">
                <a:solidFill>
                  <a:schemeClr val="bg1">
                    <a:alpha val="99000"/>
                  </a:schemeClr>
                </a:solidFill>
                <a:latin typeface="+mj-lt"/>
              </a:rPr>
              <a:t>[0,512) , [1536,2560)</a:t>
            </a:r>
          </a:p>
          <a:p>
            <a:pPr marL="0" indent="0">
              <a:spcBef>
                <a:spcPts val="600"/>
              </a:spcBef>
              <a:buNone/>
            </a:pPr>
            <a:r>
              <a:rPr lang="en-US" sz="3000" dirty="0" err="1">
                <a:solidFill>
                  <a:schemeClr val="bg1">
                    <a:alpha val="99000"/>
                  </a:schemeClr>
                </a:solidFill>
                <a:latin typeface="+mj-lt"/>
              </a:rPr>
              <a:t>GetBlob</a:t>
            </a:r>
            <a:r>
              <a:rPr lang="en-US" sz="3000" dirty="0">
                <a:solidFill>
                  <a:schemeClr val="bg1">
                    <a:alpha val="99000"/>
                  </a:schemeClr>
                </a:solidFill>
                <a:latin typeface="+mj-lt"/>
              </a:rPr>
              <a:t>[1000, 2048) </a:t>
            </a:r>
            <a:r>
              <a:rPr lang="en-US" sz="3000" dirty="0" smtClean="0">
                <a:solidFill>
                  <a:schemeClr val="bg1">
                    <a:alpha val="99000"/>
                  </a:schemeClr>
                </a:solidFill>
                <a:latin typeface="+mj-lt"/>
              </a:rPr>
              <a:t>returns:</a:t>
            </a:r>
            <a:endParaRPr lang="en-US" sz="3000" dirty="0">
              <a:solidFill>
                <a:schemeClr val="bg1">
                  <a:alpha val="99000"/>
                </a:schemeClr>
              </a:solidFill>
              <a:latin typeface="+mj-lt"/>
            </a:endParaRPr>
          </a:p>
          <a:p>
            <a:pPr marL="0" lvl="1" indent="0">
              <a:spcBef>
                <a:spcPts val="600"/>
              </a:spcBef>
              <a:buNone/>
            </a:pPr>
            <a:r>
              <a:rPr lang="en-US" sz="3000" dirty="0">
                <a:solidFill>
                  <a:schemeClr val="bg1">
                    <a:alpha val="99000"/>
                  </a:schemeClr>
                </a:solidFill>
                <a:latin typeface="+mj-lt"/>
              </a:rPr>
              <a:t>All 0 for first 536 bytes</a:t>
            </a:r>
          </a:p>
          <a:p>
            <a:pPr marL="0" lvl="1" indent="0">
              <a:spcBef>
                <a:spcPts val="600"/>
              </a:spcBef>
              <a:buNone/>
            </a:pPr>
            <a:r>
              <a:rPr lang="en-US" sz="3000" dirty="0">
                <a:solidFill>
                  <a:schemeClr val="bg1">
                    <a:alpha val="99000"/>
                  </a:schemeClr>
                </a:solidFill>
                <a:latin typeface="+mj-lt"/>
              </a:rPr>
              <a:t>Next 512 bytes </a:t>
            </a:r>
            <a:r>
              <a:rPr lang="en-US" sz="3000" dirty="0" smtClean="0">
                <a:solidFill>
                  <a:schemeClr val="bg1">
                    <a:alpha val="99000"/>
                  </a:schemeClr>
                </a:solidFill>
                <a:latin typeface="+mj-lt"/>
              </a:rPr>
              <a:t>data </a:t>
            </a:r>
            <a:r>
              <a:rPr lang="en-US" sz="3000" dirty="0">
                <a:solidFill>
                  <a:schemeClr val="bg1">
                    <a:alpha val="99000"/>
                  </a:schemeClr>
                </a:solidFill>
                <a:latin typeface="+mj-lt"/>
              </a:rPr>
              <a:t>stored in [</a:t>
            </a:r>
            <a:r>
              <a:rPr lang="en-US" sz="3000" dirty="0" smtClean="0">
                <a:solidFill>
                  <a:schemeClr val="bg1">
                    <a:alpha val="99000"/>
                  </a:schemeClr>
                </a:solidFill>
                <a:latin typeface="+mj-lt"/>
              </a:rPr>
              <a:t>1536,2048)</a:t>
            </a:r>
            <a:endParaRPr lang="en-US" sz="3000" dirty="0">
              <a:solidFill>
                <a:schemeClr val="bg1">
                  <a:alpha val="99000"/>
                </a:schemeClr>
              </a:solidFill>
              <a:latin typeface="+mj-lt"/>
            </a:endParaRPr>
          </a:p>
        </p:txBody>
      </p:sp>
      <p:sp>
        <p:nvSpPr>
          <p:cNvPr id="41" name="TextBox 40"/>
          <p:cNvSpPr txBox="1"/>
          <p:nvPr/>
        </p:nvSpPr>
        <p:spPr>
          <a:xfrm>
            <a:off x="663507" y="1766873"/>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latin typeface="+mj-lt"/>
              </a:rPr>
              <a:t>0</a:t>
            </a:r>
          </a:p>
        </p:txBody>
      </p:sp>
      <p:sp>
        <p:nvSpPr>
          <p:cNvPr id="43" name="Rectangle 42"/>
          <p:cNvSpPr/>
          <p:nvPr/>
        </p:nvSpPr>
        <p:spPr>
          <a:xfrm>
            <a:off x="444558" y="5431652"/>
            <a:ext cx="545333" cy="276997"/>
          </a:xfrm>
          <a:prstGeom prst="rect">
            <a:avLst/>
          </a:prstGeom>
        </p:spPr>
        <p:txBody>
          <a:bodyPr wrap="none" lIns="91436" tIns="45719" rIns="91436" bIns="45719">
            <a:spAutoFit/>
          </a:bodyPr>
          <a:lstStyle/>
          <a:p>
            <a:pPr algn="r"/>
            <a:r>
              <a:rPr lang="en-US" sz="1200" dirty="0">
                <a:solidFill>
                  <a:srgbClr val="595959">
                    <a:alpha val="99000"/>
                  </a:srgbClr>
                </a:solidFill>
                <a:latin typeface="+mj-lt"/>
              </a:rPr>
              <a:t>10 GB</a:t>
            </a:r>
            <a:endParaRPr lang="en-US" sz="1200" baseline="30000" dirty="0">
              <a:solidFill>
                <a:srgbClr val="595959">
                  <a:alpha val="99000"/>
                </a:srgbClr>
              </a:solidFill>
              <a:latin typeface="+mj-lt"/>
            </a:endParaRPr>
          </a:p>
        </p:txBody>
      </p:sp>
      <p:sp>
        <p:nvSpPr>
          <p:cNvPr id="47" name="Rectangle 46"/>
          <p:cNvSpPr/>
          <p:nvPr/>
        </p:nvSpPr>
        <p:spPr>
          <a:xfrm rot="5400000">
            <a:off x="-91358" y="3003549"/>
            <a:ext cx="3657600" cy="1447800"/>
          </a:xfrm>
          <a:prstGeom prst="rect">
            <a:avLst/>
          </a:prstGeom>
          <a:solidFill>
            <a:schemeClr val="accent4">
              <a:lumMod val="75000"/>
            </a:schemeClr>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13667"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504507" y="2078850"/>
            <a:ext cx="427019"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512</a:t>
            </a:r>
          </a:p>
        </p:txBody>
      </p:sp>
      <p:sp>
        <p:nvSpPr>
          <p:cNvPr id="53" name="Rectangle 52"/>
          <p:cNvSpPr/>
          <p:nvPr/>
        </p:nvSpPr>
        <p:spPr>
          <a:xfrm>
            <a:off x="422754" y="2383650"/>
            <a:ext cx="508772"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1024</a:t>
            </a:r>
          </a:p>
        </p:txBody>
      </p:sp>
      <p:cxnSp>
        <p:nvCxnSpPr>
          <p:cNvPr id="55" name="Straight Connector 54"/>
          <p:cNvCxnSpPr/>
          <p:nvPr/>
        </p:nvCxnSpPr>
        <p:spPr>
          <a:xfrm>
            <a:off x="1013543"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13543"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013543"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13543"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3543"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013543"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013543"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013543"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013543"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013543"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13543"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25960" y="2684094"/>
            <a:ext cx="505566"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1536</a:t>
            </a:r>
          </a:p>
        </p:txBody>
      </p:sp>
      <p:sp>
        <p:nvSpPr>
          <p:cNvPr id="77" name="Rectangle 76"/>
          <p:cNvSpPr/>
          <p:nvPr/>
        </p:nvSpPr>
        <p:spPr>
          <a:xfrm>
            <a:off x="382679"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2048</a:t>
            </a:r>
          </a:p>
        </p:txBody>
      </p:sp>
      <p:sp>
        <p:nvSpPr>
          <p:cNvPr id="78" name="Rectangle 77"/>
          <p:cNvSpPr/>
          <p:nvPr/>
        </p:nvSpPr>
        <p:spPr>
          <a:xfrm>
            <a:off x="382679"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2560</a:t>
            </a:r>
          </a:p>
        </p:txBody>
      </p:sp>
      <p:grpSp>
        <p:nvGrpSpPr>
          <p:cNvPr id="87" name="Group 103"/>
          <p:cNvGrpSpPr/>
          <p:nvPr/>
        </p:nvGrpSpPr>
        <p:grpSpPr>
          <a:xfrm>
            <a:off x="2613743"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90" name="Right Brace 89"/>
          <p:cNvSpPr/>
          <p:nvPr/>
        </p:nvSpPr>
        <p:spPr>
          <a:xfrm>
            <a:off x="2613743" y="2425700"/>
            <a:ext cx="152400" cy="692151"/>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lIns="91436" tIns="45719" rIns="91436" bIns="45719" rtlCol="0" anchor="ctr"/>
          <a:lstStyle/>
          <a:p>
            <a:pPr algn="ctr"/>
            <a:endParaRPr lang="en-US" dirty="0"/>
          </a:p>
        </p:txBody>
      </p:sp>
      <p:sp>
        <p:nvSpPr>
          <p:cNvPr id="6" name="Rectangle 5"/>
          <p:cNvSpPr/>
          <p:nvPr/>
        </p:nvSpPr>
        <p:spPr>
          <a:xfrm rot="5400000">
            <a:off x="661403" y="3545276"/>
            <a:ext cx="2204642" cy="369332"/>
          </a:xfrm>
          <a:prstGeom prst="rect">
            <a:avLst/>
          </a:prstGeom>
        </p:spPr>
        <p:txBody>
          <a:bodyPr wrap="none">
            <a:spAutoFit/>
          </a:bodyPr>
          <a:lstStyle/>
          <a:p>
            <a:pPr algn="ctr" defTabSz="914061"/>
            <a:r>
              <a:rPr lang="en-US" dirty="0">
                <a:solidFill>
                  <a:srgbClr val="FFFFFF">
                    <a:alpha val="99000"/>
                  </a:srgbClr>
                </a:solidFill>
                <a:latin typeface="+mj-lt"/>
              </a:rPr>
              <a:t>10 GB Address Space</a:t>
            </a:r>
          </a:p>
        </p:txBody>
      </p:sp>
      <p:sp>
        <p:nvSpPr>
          <p:cNvPr id="79" name="Rectangle 78"/>
          <p:cNvSpPr/>
          <p:nvPr/>
        </p:nvSpPr>
        <p:spPr>
          <a:xfrm rot="5400000">
            <a:off x="1280243"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1432643"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1013544"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1585043"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3" name="Rectangle 2"/>
          <p:cNvSpPr/>
          <p:nvPr/>
        </p:nvSpPr>
        <p:spPr>
          <a:xfrm>
            <a:off x="3431357" y="803373"/>
            <a:ext cx="8760643" cy="140007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3431357" y="2286179"/>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431357" y="2770611"/>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3313090" y="3238567"/>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404864" y="3767086"/>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3339583" y="4251518"/>
            <a:ext cx="8760643" cy="91154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5"/>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8551689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
                                            <p:txEl>
                                              <p:pRg st="0" end="0"/>
                                            </p:txEl>
                                          </p:spTgt>
                                        </p:tgtEl>
                                        <p:attrNameLst>
                                          <p:attrName>style.visibility</p:attrName>
                                        </p:attrNameLst>
                                      </p:cBhvr>
                                      <p:to>
                                        <p:strVal val="visible"/>
                                      </p:to>
                                    </p:set>
                                    <p:animEffect transition="in" filter="fade">
                                      <p:cBhvr>
                                        <p:cTn id="7" dur="500"/>
                                        <p:tgtEl>
                                          <p:spTgt spid="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1" end="1"/>
                                            </p:txEl>
                                          </p:spTgt>
                                        </p:tgtEl>
                                        <p:attrNameLst>
                                          <p:attrName>style.visibility</p:attrName>
                                        </p:attrNameLst>
                                      </p:cBhvr>
                                      <p:to>
                                        <p:strVal val="visible"/>
                                      </p:to>
                                    </p:set>
                                    <p:animEffect transition="in" filter="fade">
                                      <p:cBhvr>
                                        <p:cTn id="10" dur="500"/>
                                        <p:tgtEl>
                                          <p:spTgt spid="4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0">
                                            <p:txEl>
                                              <p:pRg st="2" end="2"/>
                                            </p:txEl>
                                          </p:spTgt>
                                        </p:tgtEl>
                                        <p:attrNameLst>
                                          <p:attrName>style.visibility</p:attrName>
                                        </p:attrNameLst>
                                      </p:cBhvr>
                                      <p:to>
                                        <p:strVal val="visible"/>
                                      </p:to>
                                    </p:set>
                                    <p:animEffect transition="in" filter="fade">
                                      <p:cBhvr>
                                        <p:cTn id="18" dur="500"/>
                                        <p:tgtEl>
                                          <p:spTgt spid="40">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xEl>
                                              <p:pRg st="3" end="3"/>
                                            </p:txEl>
                                          </p:spTgt>
                                        </p:tgtEl>
                                        <p:attrNameLst>
                                          <p:attrName>style.visibility</p:attrName>
                                        </p:attrNameLst>
                                      </p:cBhvr>
                                      <p:to>
                                        <p:strVal val="visible"/>
                                      </p:to>
                                    </p:set>
                                    <p:animEffect transition="in" filter="fade">
                                      <p:cBhvr>
                                        <p:cTn id="23" dur="500"/>
                                        <p:tgtEl>
                                          <p:spTgt spid="40">
                                            <p:txEl>
                                              <p:pRg st="3" end="3"/>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9"/>
                                        </p:tgtEl>
                                        <p:attrNameLst>
                                          <p:attrName>style.visibility</p:attrName>
                                        </p:attrNameLst>
                                      </p:cBhvr>
                                      <p:to>
                                        <p:strVal val="visible"/>
                                      </p:to>
                                    </p:set>
                                    <p:animEffect transition="in" filter="fade">
                                      <p:cBhvr>
                                        <p:cTn id="29" dur="1000"/>
                                        <p:tgtEl>
                                          <p:spTgt spid="7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0">
                                            <p:txEl>
                                              <p:pRg st="4" end="4"/>
                                            </p:txEl>
                                          </p:spTgt>
                                        </p:tgtEl>
                                        <p:attrNameLst>
                                          <p:attrName>style.visibility</p:attrName>
                                        </p:attrNameLst>
                                      </p:cBhvr>
                                      <p:to>
                                        <p:strVal val="visible"/>
                                      </p:to>
                                    </p:set>
                                    <p:animEffect transition="in" filter="fade">
                                      <p:cBhvr>
                                        <p:cTn id="34" dur="500"/>
                                        <p:tgtEl>
                                          <p:spTgt spid="40">
                                            <p:txEl>
                                              <p:pRg st="4" end="4"/>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1000"/>
                                        <p:tgtEl>
                                          <p:spTgt spid="8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0">
                                            <p:txEl>
                                              <p:pRg st="5" end="5"/>
                                            </p:txEl>
                                          </p:spTgt>
                                        </p:tgtEl>
                                        <p:attrNameLst>
                                          <p:attrName>style.visibility</p:attrName>
                                        </p:attrNameLst>
                                      </p:cBhvr>
                                      <p:to>
                                        <p:strVal val="visible"/>
                                      </p:to>
                                    </p:set>
                                    <p:animEffect transition="in" filter="fade">
                                      <p:cBhvr>
                                        <p:cTn id="45" dur="500"/>
                                        <p:tgtEl>
                                          <p:spTgt spid="40">
                                            <p:txEl>
                                              <p:pRg st="5" end="5"/>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nodeType="withEffect">
                                  <p:stCondLst>
                                    <p:cond delay="0"/>
                                  </p:stCondLst>
                                  <p:childTnLst>
                                    <p:set>
                                      <p:cBhvr>
                                        <p:cTn id="50" dur="1" fill="hold">
                                          <p:stCondLst>
                                            <p:cond delay="0"/>
                                          </p:stCondLst>
                                        </p:cTn>
                                        <p:tgtEl>
                                          <p:spTgt spid="81"/>
                                        </p:tgtEl>
                                        <p:attrNameLst>
                                          <p:attrName>style.visibility</p:attrName>
                                        </p:attrNameLst>
                                      </p:cBhvr>
                                      <p:to>
                                        <p:strVal val="visible"/>
                                      </p:to>
                                    </p:set>
                                    <p:animEffect transition="in" filter="fade">
                                      <p:cBhvr>
                                        <p:cTn id="51" dur="1000"/>
                                        <p:tgtEl>
                                          <p:spTgt spid="8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40">
                                            <p:txEl>
                                              <p:pRg st="6" end="6"/>
                                            </p:txEl>
                                          </p:spTgt>
                                        </p:tgtEl>
                                        <p:attrNameLst>
                                          <p:attrName>style.visibility</p:attrName>
                                        </p:attrNameLst>
                                      </p:cBhvr>
                                      <p:to>
                                        <p:strVal val="visible"/>
                                      </p:to>
                                    </p:set>
                                    <p:animEffect transition="in" filter="fade">
                                      <p:cBhvr>
                                        <p:cTn id="56" dur="500"/>
                                        <p:tgtEl>
                                          <p:spTgt spid="40">
                                            <p:txEl>
                                              <p:pRg st="6" end="6"/>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6"/>
                                        </p:tgtEl>
                                        <p:attrNameLst>
                                          <p:attrName>style.visibility</p:attrName>
                                        </p:attrNameLst>
                                      </p:cBhvr>
                                      <p:to>
                                        <p:strVal val="visible"/>
                                      </p:to>
                                    </p:set>
                                    <p:animEffect transition="in" filter="fade">
                                      <p:cBhvr>
                                        <p:cTn id="62" dur="1000"/>
                                        <p:tgtEl>
                                          <p:spTgt spid="86"/>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0">
                                            <p:txEl>
                                              <p:pRg st="7" end="7"/>
                                            </p:txEl>
                                          </p:spTgt>
                                        </p:tgtEl>
                                        <p:attrNameLst>
                                          <p:attrName>style.visibility</p:attrName>
                                        </p:attrNameLst>
                                      </p:cBhvr>
                                      <p:to>
                                        <p:strVal val="visible"/>
                                      </p:to>
                                    </p:set>
                                    <p:animEffect transition="in" filter="fade">
                                      <p:cBhvr>
                                        <p:cTn id="67" dur="500"/>
                                        <p:tgtEl>
                                          <p:spTgt spid="40">
                                            <p:txEl>
                                              <p:pRg st="7" end="7"/>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40">
                                            <p:txEl>
                                              <p:pRg st="8" end="8"/>
                                            </p:txEl>
                                          </p:spTgt>
                                        </p:tgtEl>
                                        <p:attrNameLst>
                                          <p:attrName>style.visibility</p:attrName>
                                        </p:attrNameLst>
                                      </p:cBhvr>
                                      <p:to>
                                        <p:strVal val="visible"/>
                                      </p:to>
                                    </p:set>
                                    <p:animEffect transition="in" filter="fade">
                                      <p:cBhvr>
                                        <p:cTn id="70" dur="500"/>
                                        <p:tgtEl>
                                          <p:spTgt spid="40">
                                            <p:txEl>
                                              <p:pRg st="8" end="8"/>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6"/>
                                        </p:tgtEl>
                                        <p:attrNameLst>
                                          <p:attrName>style.visibility</p:attrName>
                                        </p:attrNameLst>
                                      </p:cBhvr>
                                      <p:to>
                                        <p:strVal val="visible"/>
                                      </p:to>
                                    </p:set>
                                    <p:animEffect transition="in" filter="fade">
                                      <p:cBhvr>
                                        <p:cTn id="73" dur="500"/>
                                        <p:tgtEl>
                                          <p:spTgt spid="46"/>
                                        </p:tgtEl>
                                      </p:cBhvr>
                                    </p:animEffect>
                                  </p:childTnLst>
                                </p:cTn>
                              </p:par>
                            </p:childTnLst>
                          </p:cTn>
                        </p:par>
                        <p:par>
                          <p:cTn id="74" fill="hold">
                            <p:stCondLst>
                              <p:cond delay="500"/>
                            </p:stCondLst>
                            <p:childTnLst>
                              <p:par>
                                <p:cTn id="75" presetID="10" presetClass="entr" presetSubtype="0" fill="hold" nodeType="afterEffect">
                                  <p:stCondLst>
                                    <p:cond delay="0"/>
                                  </p:stCondLst>
                                  <p:childTnLst>
                                    <p:set>
                                      <p:cBhvr>
                                        <p:cTn id="76" dur="1" fill="hold">
                                          <p:stCondLst>
                                            <p:cond delay="0"/>
                                          </p:stCondLst>
                                        </p:cTn>
                                        <p:tgtEl>
                                          <p:spTgt spid="87"/>
                                        </p:tgtEl>
                                        <p:attrNameLst>
                                          <p:attrName>style.visibility</p:attrName>
                                        </p:attrNameLst>
                                      </p:cBhvr>
                                      <p:to>
                                        <p:strVal val="visible"/>
                                      </p:to>
                                    </p:set>
                                    <p:animEffect transition="in" filter="fade">
                                      <p:cBhvr>
                                        <p:cTn id="77" dur="250"/>
                                        <p:tgtEl>
                                          <p:spTgt spid="87"/>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0">
                                            <p:txEl>
                                              <p:pRg st="9" end="9"/>
                                            </p:txEl>
                                          </p:spTgt>
                                        </p:tgtEl>
                                        <p:attrNameLst>
                                          <p:attrName>style.visibility</p:attrName>
                                        </p:attrNameLst>
                                      </p:cBhvr>
                                      <p:to>
                                        <p:strVal val="visible"/>
                                      </p:to>
                                    </p:set>
                                    <p:animEffect transition="in" filter="fade">
                                      <p:cBhvr>
                                        <p:cTn id="82" dur="500"/>
                                        <p:tgtEl>
                                          <p:spTgt spid="40">
                                            <p:txEl>
                                              <p:pRg st="9" end="9"/>
                                            </p:txEl>
                                          </p:spTgt>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48"/>
                                        </p:tgtEl>
                                        <p:attrNameLst>
                                          <p:attrName>style.visibility</p:attrName>
                                        </p:attrNameLst>
                                      </p:cBhvr>
                                      <p:to>
                                        <p:strVal val="visible"/>
                                      </p:to>
                                    </p:set>
                                    <p:animEffect transition="in" filter="fade">
                                      <p:cBhvr>
                                        <p:cTn id="85" dur="500"/>
                                        <p:tgtEl>
                                          <p:spTgt spid="4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xEl>
                                              <p:pRg st="10" end="10"/>
                                            </p:txEl>
                                          </p:spTgt>
                                        </p:tgtEl>
                                        <p:attrNameLst>
                                          <p:attrName>style.visibility</p:attrName>
                                        </p:attrNameLst>
                                      </p:cBhvr>
                                      <p:to>
                                        <p:strVal val="visible"/>
                                      </p:to>
                                    </p:set>
                                    <p:animEffect transition="in" filter="fade">
                                      <p:cBhvr>
                                        <p:cTn id="88" dur="500"/>
                                        <p:tgtEl>
                                          <p:spTgt spid="40">
                                            <p:txEl>
                                              <p:pRg st="10" end="10"/>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40">
                                            <p:txEl>
                                              <p:pRg st="11" end="11"/>
                                            </p:txEl>
                                          </p:spTgt>
                                        </p:tgtEl>
                                        <p:attrNameLst>
                                          <p:attrName>style.visibility</p:attrName>
                                        </p:attrNameLst>
                                      </p:cBhvr>
                                      <p:to>
                                        <p:strVal val="visible"/>
                                      </p:to>
                                    </p:set>
                                    <p:animEffect transition="in" filter="fade">
                                      <p:cBhvr>
                                        <p:cTn id="91" dur="500"/>
                                        <p:tgtEl>
                                          <p:spTgt spid="40">
                                            <p:txEl>
                                              <p:pRg st="11" end="11"/>
                                            </p:txEl>
                                          </p:spTgt>
                                        </p:tgtEl>
                                      </p:cBhvr>
                                    </p:animEffect>
                                  </p:childTnLst>
                                </p:cTn>
                              </p:par>
                              <p:par>
                                <p:cTn id="92" presetID="10" presetClass="exit" presetSubtype="0" fill="hold" nodeType="withEffect">
                                  <p:stCondLst>
                                    <p:cond delay="0"/>
                                  </p:stCondLst>
                                  <p:childTnLst>
                                    <p:animEffect transition="out" filter="fade">
                                      <p:cBhvr>
                                        <p:cTn id="93" dur="500"/>
                                        <p:tgtEl>
                                          <p:spTgt spid="87"/>
                                        </p:tgtEl>
                                      </p:cBhvr>
                                    </p:animEffect>
                                    <p:set>
                                      <p:cBhvr>
                                        <p:cTn id="94" dur="1" fill="hold">
                                          <p:stCondLst>
                                            <p:cond delay="499"/>
                                          </p:stCondLst>
                                        </p:cTn>
                                        <p:tgtEl>
                                          <p:spTgt spid="87"/>
                                        </p:tgtEl>
                                        <p:attrNameLst>
                                          <p:attrName>style.visibility</p:attrName>
                                        </p:attrNameLst>
                                      </p:cBhvr>
                                      <p:to>
                                        <p:strVal val="hidden"/>
                                      </p:to>
                                    </p:se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90"/>
                                        </p:tgtEl>
                                        <p:attrNameLst>
                                          <p:attrName>style.visibility</p:attrName>
                                        </p:attrNameLst>
                                      </p:cBhvr>
                                      <p:to>
                                        <p:strVal val="visible"/>
                                      </p:to>
                                    </p:set>
                                    <p:animEffect transition="in" filter="fade">
                                      <p:cBhvr>
                                        <p:cTn id="9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90" grpId="0" animBg="1"/>
      <p:bldP spid="79" grpId="0" animBg="1"/>
      <p:bldP spid="80" grpId="0" animBg="1"/>
      <p:bldP spid="86" grpId="0" animBg="1"/>
      <p:bldP spid="3" grpId="0" animBg="1"/>
      <p:bldP spid="42" grpId="0" animBg="1"/>
      <p:bldP spid="44" grpId="0" animBg="1"/>
      <p:bldP spid="45" grpId="0" animBg="1"/>
      <p:bldP spid="46" grpId="0" animBg="1"/>
      <p:bldP spid="4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NZ" dirty="0" smtClean="0"/>
              <a:t>Shared Access </a:t>
            </a:r>
            <a:r>
              <a:rPr lang="en-NZ" dirty="0"/>
              <a:t>Signatures</a:t>
            </a:r>
          </a:p>
        </p:txBody>
      </p:sp>
      <p:sp>
        <p:nvSpPr>
          <p:cNvPr id="3" name="Content Placeholder 2"/>
          <p:cNvSpPr>
            <a:spLocks noGrp="1"/>
          </p:cNvSpPr>
          <p:nvPr>
            <p:ph sz="quarter" idx="10"/>
          </p:nvPr>
        </p:nvSpPr>
        <p:spPr>
          <a:prstGeom prst="rect">
            <a:avLst/>
          </a:prstGeom>
        </p:spPr>
        <p:txBody>
          <a:bodyPr anchor="ctr">
            <a:normAutofit/>
          </a:bodyPr>
          <a:lstStyle/>
          <a:p>
            <a:pPr marL="252000" indent="0" algn="l">
              <a:spcBef>
                <a:spcPts val="1200"/>
              </a:spcBef>
              <a:buNone/>
            </a:pPr>
            <a:r>
              <a:rPr lang="en-NZ" sz="2800" dirty="0"/>
              <a:t>Fine grain access rights to blobs and containers</a:t>
            </a:r>
          </a:p>
          <a:p>
            <a:pPr marL="252000" indent="0" algn="l">
              <a:spcBef>
                <a:spcPts val="1200"/>
              </a:spcBef>
              <a:buNone/>
            </a:pPr>
            <a:r>
              <a:rPr lang="en-NZ" sz="2800" dirty="0"/>
              <a:t>Sign URL with storage key – permit elevated rights</a:t>
            </a:r>
          </a:p>
        </p:txBody>
      </p:sp>
    </p:spTree>
    <p:extLst>
      <p:ext uri="{BB962C8B-B14F-4D97-AF65-F5344CB8AC3E}">
        <p14:creationId xmlns:p14="http://schemas.microsoft.com/office/powerpoint/2010/main" val="3239617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NZ" sz="4000" dirty="0" smtClean="0"/>
              <a:t>Shared Access Signatures </a:t>
            </a:r>
            <a:r>
              <a:rPr lang="en-NZ" sz="4000" dirty="0"/>
              <a:t>– Revocation</a:t>
            </a:r>
          </a:p>
        </p:txBody>
      </p:sp>
      <p:sp>
        <p:nvSpPr>
          <p:cNvPr id="3" name="Content Placeholder 2"/>
          <p:cNvSpPr>
            <a:spLocks noGrp="1"/>
          </p:cNvSpPr>
          <p:nvPr>
            <p:ph sz="quarter" idx="10"/>
          </p:nvPr>
        </p:nvSpPr>
        <p:spPr>
          <a:prstGeom prst="rect">
            <a:avLst/>
          </a:prstGeom>
        </p:spPr>
        <p:txBody>
          <a:bodyPr>
            <a:normAutofit/>
          </a:bodyPr>
          <a:lstStyle/>
          <a:p>
            <a:pPr marL="252000" lvl="1" indent="0">
              <a:spcBef>
                <a:spcPts val="1200"/>
              </a:spcBef>
              <a:buNone/>
            </a:pPr>
            <a:endParaRPr lang="en-NZ" sz="2800" spc="-51" dirty="0" smtClean="0">
              <a:latin typeface="+mj-lt"/>
            </a:endParaRPr>
          </a:p>
          <a:p>
            <a:pPr marL="252000" lvl="1" indent="0">
              <a:spcBef>
                <a:spcPts val="1200"/>
              </a:spcBef>
              <a:buNone/>
            </a:pPr>
            <a:r>
              <a:rPr lang="en-NZ" sz="2800" spc="-51" dirty="0" smtClean="0">
                <a:latin typeface="+mj-lt"/>
              </a:rPr>
              <a:t>Use </a:t>
            </a:r>
            <a:r>
              <a:rPr lang="en-NZ" sz="2800" spc="-51" dirty="0">
                <a:latin typeface="+mj-lt"/>
              </a:rPr>
              <a:t>short time periods and re-issue</a:t>
            </a:r>
          </a:p>
          <a:p>
            <a:pPr marL="252000" lvl="1" indent="0">
              <a:spcBef>
                <a:spcPts val="1200"/>
              </a:spcBef>
              <a:buNone/>
            </a:pPr>
            <a:r>
              <a:rPr lang="en-NZ" sz="2800" spc="-51" dirty="0">
                <a:latin typeface="+mj-lt"/>
              </a:rPr>
              <a:t>Use container level policy that can be </a:t>
            </a:r>
            <a:r>
              <a:rPr lang="en-NZ" sz="2800" spc="-51" dirty="0" smtClean="0">
                <a:latin typeface="+mj-lt"/>
              </a:rPr>
              <a:t>deleted</a:t>
            </a:r>
            <a:endParaRPr lang="en-NZ" sz="2800" spc="-51" dirty="0">
              <a:latin typeface="+mj-lt"/>
            </a:endParaRPr>
          </a:p>
        </p:txBody>
      </p:sp>
    </p:spTree>
    <p:extLst>
      <p:ext uri="{BB962C8B-B14F-4D97-AF65-F5344CB8AC3E}">
        <p14:creationId xmlns:p14="http://schemas.microsoft.com/office/powerpoint/2010/main" val="436753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smtClean="0"/>
              <a:t>Shared Access Signatures – Ad Hoc </a:t>
            </a:r>
            <a:r>
              <a:rPr lang="en-NZ" sz="4000" dirty="0"/>
              <a:t>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2800" dirty="0" smtClean="0"/>
          </a:p>
          <a:p>
            <a:pPr marL="0" indent="0" algn="l">
              <a:spcBef>
                <a:spcPts val="1200"/>
              </a:spcBef>
              <a:buNone/>
            </a:pPr>
            <a:r>
              <a:rPr lang="en-NZ" sz="2800" b="1" dirty="0" smtClean="0">
                <a:latin typeface="+mn-lt"/>
              </a:rPr>
              <a:t>Create </a:t>
            </a:r>
            <a:r>
              <a:rPr lang="en-NZ" sz="2800" b="1" dirty="0">
                <a:latin typeface="+mn-lt"/>
              </a:rPr>
              <a:t>Short Dated Shared Access Signature</a:t>
            </a:r>
          </a:p>
          <a:p>
            <a:pPr marL="252000" lvl="1" indent="0">
              <a:lnSpc>
                <a:spcPct val="110000"/>
              </a:lnSpc>
              <a:spcBef>
                <a:spcPts val="1200"/>
              </a:spcBef>
              <a:buNone/>
            </a:pPr>
            <a:r>
              <a:rPr lang="en-US" sz="2800" spc="-51" dirty="0" smtClean="0">
                <a:latin typeface="+mj-lt"/>
              </a:rPr>
              <a:t>Signed resource </a:t>
            </a:r>
            <a:r>
              <a:rPr lang="en-NZ" sz="2800" spc="-51" dirty="0">
                <a:latin typeface="+mj-lt"/>
              </a:rPr>
              <a:t>Blob or Container</a:t>
            </a:r>
          </a:p>
          <a:p>
            <a:pPr marL="252000" lvl="1" indent="0">
              <a:lnSpc>
                <a:spcPct val="110000"/>
              </a:lnSpc>
              <a:spcBef>
                <a:spcPts val="1200"/>
              </a:spcBef>
              <a:buNone/>
            </a:pPr>
            <a:r>
              <a:rPr lang="en-US" sz="2800" spc="-51" dirty="0" err="1">
                <a:latin typeface="+mj-lt"/>
              </a:rPr>
              <a:t>AccessPolicy</a:t>
            </a:r>
            <a:r>
              <a:rPr lang="en-US" sz="2800" spc="-51" dirty="0">
                <a:latin typeface="+mj-lt"/>
              </a:rPr>
              <a:t> </a:t>
            </a:r>
            <a:r>
              <a:rPr lang="en-NZ" sz="2800" spc="-51" dirty="0">
                <a:latin typeface="+mj-lt"/>
              </a:rPr>
              <a:t>Start, Expiry and </a:t>
            </a:r>
            <a:r>
              <a:rPr lang="en-NZ" sz="2800" spc="-51" dirty="0" smtClean="0">
                <a:latin typeface="+mj-lt"/>
              </a:rPr>
              <a:t>Permissions</a:t>
            </a:r>
          </a:p>
          <a:p>
            <a:pPr marL="252000" lvl="1" indent="0">
              <a:lnSpc>
                <a:spcPct val="110000"/>
              </a:lnSpc>
              <a:spcBef>
                <a:spcPts val="1200"/>
              </a:spcBef>
              <a:buNone/>
            </a:pPr>
            <a:r>
              <a:rPr lang="en-US" sz="2800" spc="-51" dirty="0" smtClean="0">
                <a:latin typeface="+mj-lt"/>
              </a:rPr>
              <a:t>Signature </a:t>
            </a:r>
            <a:r>
              <a:rPr lang="en-NZ" sz="2800" spc="-51" dirty="0">
                <a:latin typeface="+mj-lt"/>
              </a:rPr>
              <a:t>HMAC-SHA256 of above </a:t>
            </a:r>
            <a:r>
              <a:rPr lang="en-NZ" sz="2800" spc="-51" dirty="0" smtClean="0">
                <a:latin typeface="+mj-lt"/>
              </a:rPr>
              <a:t>fields</a:t>
            </a:r>
            <a:endParaRPr lang="en-NZ" sz="2800" dirty="0" smtClean="0">
              <a:latin typeface="+mj-lt"/>
            </a:endParaRPr>
          </a:p>
        </p:txBody>
      </p:sp>
    </p:spTree>
    <p:extLst>
      <p:ext uri="{BB962C8B-B14F-4D97-AF65-F5344CB8AC3E}">
        <p14:creationId xmlns:p14="http://schemas.microsoft.com/office/powerpoint/2010/main" val="746186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smtClean="0"/>
              <a:t>Shared Access Signatures – Ad Hoc </a:t>
            </a:r>
            <a:r>
              <a:rPr lang="en-NZ" sz="4000" dirty="0"/>
              <a:t>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3200" dirty="0" smtClean="0"/>
          </a:p>
          <a:p>
            <a:pPr marL="0" indent="0" algn="l">
              <a:spcBef>
                <a:spcPts val="1200"/>
              </a:spcBef>
              <a:buNone/>
            </a:pPr>
            <a:r>
              <a:rPr lang="en-NZ" sz="2800" b="1" dirty="0" smtClean="0">
                <a:latin typeface="+mn-lt"/>
              </a:rPr>
              <a:t>Use </a:t>
            </a:r>
            <a:r>
              <a:rPr lang="en-NZ" sz="2800" b="1" dirty="0">
                <a:latin typeface="+mn-lt"/>
              </a:rPr>
              <a:t>case</a:t>
            </a:r>
          </a:p>
          <a:p>
            <a:pPr marL="252000" lvl="1" indent="0">
              <a:lnSpc>
                <a:spcPct val="110000"/>
              </a:lnSpc>
              <a:spcBef>
                <a:spcPts val="1200"/>
              </a:spcBef>
              <a:buNone/>
            </a:pPr>
            <a:r>
              <a:rPr lang="en-NZ" sz="2800" spc="-51" dirty="0">
                <a:latin typeface="+mj-lt"/>
              </a:rPr>
              <a:t>Single use URLs</a:t>
            </a:r>
          </a:p>
          <a:p>
            <a:pPr marL="252000" lvl="1" indent="0">
              <a:lnSpc>
                <a:spcPct val="110000"/>
              </a:lnSpc>
              <a:spcBef>
                <a:spcPts val="1200"/>
              </a:spcBef>
              <a:buNone/>
            </a:pPr>
            <a:r>
              <a:rPr lang="en-NZ" sz="2800" spc="-51" dirty="0">
                <a:latin typeface="+mj-lt"/>
              </a:rPr>
              <a:t>E.g. Provide </a:t>
            </a:r>
            <a:r>
              <a:rPr lang="en-NZ" sz="3200" spc="-51" dirty="0">
                <a:latin typeface="+mj-lt"/>
              </a:rPr>
              <a:t>URL to mobile client to upload to container </a:t>
            </a:r>
          </a:p>
        </p:txBody>
      </p:sp>
    </p:spTree>
    <p:extLst>
      <p:ext uri="{BB962C8B-B14F-4D97-AF65-F5344CB8AC3E}">
        <p14:creationId xmlns:p14="http://schemas.microsoft.com/office/powerpoint/2010/main" val="173015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Shared Access </a:t>
            </a:r>
            <a:r>
              <a:rPr lang="en-NZ" dirty="0" smtClean="0"/>
              <a:t>Signatures</a:t>
            </a:r>
            <a:br>
              <a:rPr lang="en-NZ" dirty="0" smtClean="0"/>
            </a:br>
            <a:r>
              <a:rPr lang="en-NZ" sz="4400" dirty="0" smtClean="0"/>
              <a:t>Ad </a:t>
            </a:r>
            <a:r>
              <a:rPr lang="en-NZ" sz="4400" dirty="0"/>
              <a:t>Hoc Signatures</a:t>
            </a:r>
          </a:p>
        </p:txBody>
      </p:sp>
      <p:sp>
        <p:nvSpPr>
          <p:cNvPr id="5" name="Rectangle 4"/>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sr=c&amp;st=2009-02-09T08:20Z&amp;se=2009-02-10T08:30Z&amp;sp=w</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 </a:t>
            </a:r>
            <a:r>
              <a:rPr lang="en-NZ" sz="2800" spc="-51" dirty="0" smtClean="0">
                <a:solidFill>
                  <a:srgbClr val="000000"/>
                </a:solidFill>
                <a:latin typeface="Courier New" panose="02070309020205020404" pitchFamily="49" charset="0"/>
                <a:cs typeface="Courier New" panose="02070309020205020404" pitchFamily="49" charset="0"/>
              </a:rPr>
              <a:t>dD80ihBh5jfNpymO5Hg1IdiJIEvHcJpCMiCMnN%2fRnbI%3d</a:t>
            </a:r>
            <a:endParaRPr lang="en-US" sz="2800" spc="-51" dirty="0">
              <a:solidFill>
                <a:srgbClr val="000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20636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smtClean="0"/>
              <a:t>Store Access Policy </a:t>
            </a:r>
            <a:r>
              <a:rPr lang="en-NZ" sz="4000" dirty="0"/>
              <a:t>– Policy Based Signatures</a:t>
            </a:r>
            <a:endParaRPr lang="en-NZ" sz="4000" b="1" dirty="0"/>
          </a:p>
        </p:txBody>
      </p:sp>
      <p:sp>
        <p:nvSpPr>
          <p:cNvPr id="3" name="Content Placeholder 2"/>
          <p:cNvSpPr>
            <a:spLocks noGrp="1"/>
          </p:cNvSpPr>
          <p:nvPr>
            <p:ph sz="quarter" idx="10"/>
          </p:nvPr>
        </p:nvSpPr>
        <p:spPr>
          <a:prstGeom prst="rect">
            <a:avLst/>
          </a:prstGeom>
        </p:spPr>
        <p:txBody>
          <a:bodyPr>
            <a:noAutofit/>
          </a:bodyPr>
          <a:lstStyle/>
          <a:p>
            <a:pPr marL="0" indent="0">
              <a:spcBef>
                <a:spcPts val="1200"/>
              </a:spcBef>
              <a:buNone/>
            </a:pPr>
            <a:endParaRPr lang="en-NZ" sz="2800" b="1" dirty="0" smtClean="0">
              <a:latin typeface="+mn-lt"/>
            </a:endParaRPr>
          </a:p>
          <a:p>
            <a:pPr marL="0" indent="0">
              <a:spcBef>
                <a:spcPts val="1200"/>
              </a:spcBef>
              <a:buNone/>
            </a:pPr>
            <a:r>
              <a:rPr lang="en-NZ" sz="2800" b="1" dirty="0" smtClean="0">
                <a:latin typeface="+mn-lt"/>
              </a:rPr>
              <a:t>Create </a:t>
            </a:r>
            <a:r>
              <a:rPr lang="en-NZ" sz="2800" b="1" dirty="0">
                <a:latin typeface="+mn-lt"/>
              </a:rPr>
              <a:t>Container Level </a:t>
            </a:r>
            <a:r>
              <a:rPr lang="en-NZ" sz="2800" b="1" dirty="0" smtClean="0">
                <a:latin typeface="+mn-lt"/>
              </a:rPr>
              <a:t>Policy</a:t>
            </a:r>
            <a:endParaRPr lang="en-NZ" sz="2800" b="1" dirty="0"/>
          </a:p>
          <a:p>
            <a:pPr marL="252000" lvl="1" indent="0">
              <a:lnSpc>
                <a:spcPct val="110000"/>
              </a:lnSpc>
              <a:spcBef>
                <a:spcPts val="1200"/>
              </a:spcBef>
              <a:buNone/>
            </a:pPr>
            <a:r>
              <a:rPr lang="en-NZ" sz="2800" spc="-51" dirty="0" smtClean="0">
                <a:latin typeface="+mj-lt"/>
              </a:rPr>
              <a:t>Specify </a:t>
            </a:r>
            <a:r>
              <a:rPr lang="en-US" sz="2800" spc="-51" dirty="0" err="1" smtClean="0">
                <a:latin typeface="+mj-lt"/>
              </a:rPr>
              <a:t>StartTime</a:t>
            </a:r>
            <a:r>
              <a:rPr lang="en-US" sz="2800" spc="-51" dirty="0" smtClean="0">
                <a:latin typeface="+mj-lt"/>
              </a:rPr>
              <a:t>, </a:t>
            </a:r>
            <a:r>
              <a:rPr lang="en-US" sz="2800" spc="-51" dirty="0" err="1" smtClean="0">
                <a:latin typeface="+mj-lt"/>
              </a:rPr>
              <a:t>ExpiryTime</a:t>
            </a:r>
            <a:r>
              <a:rPr lang="en-US" sz="2800" spc="-51" dirty="0" smtClean="0">
                <a:latin typeface="+mj-lt"/>
              </a:rPr>
              <a:t>, Permissions</a:t>
            </a:r>
            <a:endParaRPr lang="en-NZ" sz="2800" spc="-51" dirty="0">
              <a:latin typeface="+mj-lt"/>
            </a:endParaRPr>
          </a:p>
        </p:txBody>
      </p:sp>
    </p:spTree>
    <p:extLst>
      <p:ext uri="{BB962C8B-B14F-4D97-AF65-F5344CB8AC3E}">
        <p14:creationId xmlns:p14="http://schemas.microsoft.com/office/powerpoint/2010/main" val="3395388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Policy Based 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spcAft>
                <a:spcPts val="900"/>
              </a:spcAft>
              <a:buNone/>
            </a:pPr>
            <a:endParaRPr lang="en-NZ" sz="2800" dirty="0" smtClean="0"/>
          </a:p>
          <a:p>
            <a:pPr marL="0" indent="0" algn="l">
              <a:spcBef>
                <a:spcPts val="1200"/>
              </a:spcBef>
              <a:spcAft>
                <a:spcPts val="900"/>
              </a:spcAft>
              <a:buNone/>
            </a:pPr>
            <a:r>
              <a:rPr lang="en-NZ" sz="2800" b="1" dirty="0" smtClean="0">
                <a:latin typeface="+mn-lt"/>
              </a:rPr>
              <a:t>Use </a:t>
            </a:r>
            <a:r>
              <a:rPr lang="en-NZ" sz="2800" b="1" dirty="0">
                <a:latin typeface="+mn-lt"/>
              </a:rPr>
              <a:t>case</a:t>
            </a:r>
          </a:p>
          <a:p>
            <a:pPr marL="252000" lvl="1" indent="0">
              <a:lnSpc>
                <a:spcPct val="110000"/>
              </a:lnSpc>
              <a:spcBef>
                <a:spcPts val="1200"/>
              </a:spcBef>
              <a:buNone/>
            </a:pPr>
            <a:r>
              <a:rPr lang="en-NZ" sz="2800" spc="-51" dirty="0">
                <a:latin typeface="+mj-lt"/>
              </a:rPr>
              <a:t>Providing revocable permissions to </a:t>
            </a:r>
            <a:r>
              <a:rPr lang="en-NZ" sz="2800" spc="-51" dirty="0" smtClean="0">
                <a:latin typeface="+mj-lt"/>
              </a:rPr>
              <a:t>certain users/groups</a:t>
            </a:r>
            <a:endParaRPr lang="en-NZ" sz="2800" spc="-51" dirty="0">
              <a:latin typeface="+mj-lt"/>
            </a:endParaRPr>
          </a:p>
          <a:p>
            <a:pPr marL="252000" lvl="1" indent="0">
              <a:lnSpc>
                <a:spcPct val="110000"/>
              </a:lnSpc>
              <a:spcBef>
                <a:spcPts val="1200"/>
              </a:spcBef>
              <a:buNone/>
            </a:pPr>
            <a:r>
              <a:rPr lang="en-NZ" sz="2800" spc="-51" dirty="0">
                <a:latin typeface="+mj-lt"/>
              </a:rPr>
              <a:t>To revoke: Delete or update container </a:t>
            </a:r>
            <a:r>
              <a:rPr lang="en-NZ" sz="2800" spc="-51" dirty="0" smtClean="0">
                <a:latin typeface="+mj-lt"/>
              </a:rPr>
              <a:t>policy</a:t>
            </a:r>
            <a:endParaRPr lang="en-NZ" sz="2800" spc="-51" dirty="0">
              <a:latin typeface="+mj-lt"/>
            </a:endParaRPr>
          </a:p>
        </p:txBody>
      </p:sp>
    </p:spTree>
    <p:extLst>
      <p:ext uri="{BB962C8B-B14F-4D97-AF65-F5344CB8AC3E}">
        <p14:creationId xmlns:p14="http://schemas.microsoft.com/office/powerpoint/2010/main" val="26762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err="1">
                <a:solidFill>
                  <a:srgbClr val="000000"/>
                </a:solidFill>
                <a:latin typeface="Courier New" panose="02070309020205020404" pitchFamily="49" charset="0"/>
                <a:cs typeface="Courier New" panose="02070309020205020404" pitchFamily="49" charset="0"/>
              </a:rPr>
              <a:t>sr</a:t>
            </a:r>
            <a:r>
              <a:rPr lang="en-NZ" sz="2800" spc="-51" dirty="0">
                <a:solidFill>
                  <a:srgbClr val="000000"/>
                </a:solidFill>
                <a:latin typeface="Courier New" panose="02070309020205020404" pitchFamily="49" charset="0"/>
                <a:cs typeface="Courier New" panose="02070309020205020404" pitchFamily="49" charset="0"/>
              </a:rPr>
              <a:t>=</a:t>
            </a:r>
            <a:r>
              <a:rPr lang="en-NZ" sz="2800" spc="-51" dirty="0" err="1">
                <a:solidFill>
                  <a:srgbClr val="000000"/>
                </a:solidFill>
                <a:latin typeface="Courier New" panose="02070309020205020404" pitchFamily="49" charset="0"/>
                <a:cs typeface="Courier New" panose="02070309020205020404" pitchFamily="49" charset="0"/>
              </a:rPr>
              <a:t>c&amp;si</a:t>
            </a:r>
            <a:r>
              <a:rPr lang="en-NZ" sz="2800" spc="-51" dirty="0">
                <a:solidFill>
                  <a:srgbClr val="000000"/>
                </a:solidFill>
                <a:latin typeface="Courier New" panose="02070309020205020404" pitchFamily="49" charset="0"/>
                <a:cs typeface="Courier New" panose="02070309020205020404" pitchFamily="49" charset="0"/>
              </a:rPr>
              <a:t>=MyUploadPolicyForUserID12345</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&amp;sig=dD80ihBh5jfNpymO5Hg1IdiJIEvHcJpCMiCMnN%2fRnbI%3d</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Store Access </a:t>
            </a:r>
            <a:r>
              <a:rPr lang="en-NZ" dirty="0" smtClean="0"/>
              <a:t>Policy</a:t>
            </a:r>
            <a:br>
              <a:rPr lang="en-NZ" dirty="0" smtClean="0"/>
            </a:br>
            <a:r>
              <a:rPr lang="en-NZ" sz="4400" dirty="0" err="1" smtClean="0"/>
              <a:t>Policy</a:t>
            </a:r>
            <a:r>
              <a:rPr lang="en-NZ" sz="4400" dirty="0" smtClean="0"/>
              <a:t> </a:t>
            </a:r>
            <a:r>
              <a:rPr lang="en-NZ" sz="4400" dirty="0"/>
              <a:t>Based Signatures</a:t>
            </a:r>
          </a:p>
        </p:txBody>
      </p:sp>
    </p:spTree>
    <p:extLst>
      <p:ext uri="{BB962C8B-B14F-4D97-AF65-F5344CB8AC3E}">
        <p14:creationId xmlns:p14="http://schemas.microsoft.com/office/powerpoint/2010/main" val="2748756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525" y="0"/>
            <a:ext cx="12201525" cy="812800"/>
          </a:xfrm>
          <a:prstGeom prst="rect">
            <a:avLst/>
          </a:prstGeom>
        </p:spPr>
        <p:txBody>
          <a:bodyPr>
            <a:normAutofit fontScale="90000"/>
          </a:bodyPr>
          <a:lstStyle/>
          <a:p>
            <a:r>
              <a:rPr lang="en-US" dirty="0"/>
              <a:t>Azure Storage Architecture</a:t>
            </a:r>
          </a:p>
        </p:txBody>
      </p:sp>
      <p:sp>
        <p:nvSpPr>
          <p:cNvPr id="20" name="TextBox 19"/>
          <p:cNvSpPr txBox="1"/>
          <p:nvPr/>
        </p:nvSpPr>
        <p:spPr>
          <a:xfrm>
            <a:off x="872295"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1" name="TextBox 30"/>
          <p:cNvSpPr txBox="1"/>
          <p:nvPr/>
        </p:nvSpPr>
        <p:spPr>
          <a:xfrm>
            <a:off x="3451600"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2" name="TextBox 31"/>
          <p:cNvSpPr txBox="1"/>
          <p:nvPr/>
        </p:nvSpPr>
        <p:spPr>
          <a:xfrm>
            <a:off x="6235923"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cxnSp>
        <p:nvCxnSpPr>
          <p:cNvPr id="14" name="Straight Arrow Connector 13"/>
          <p:cNvCxnSpPr>
            <a:stCxn id="7" idx="0"/>
            <a:endCxn id="20" idx="2"/>
          </p:cNvCxnSpPr>
          <p:nvPr/>
        </p:nvCxnSpPr>
        <p:spPr>
          <a:xfrm flipV="1">
            <a:off x="1594407"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9" idx="0"/>
            <a:endCxn id="32" idx="2"/>
          </p:cNvCxnSpPr>
          <p:nvPr/>
        </p:nvCxnSpPr>
        <p:spPr>
          <a:xfrm flipV="1">
            <a:off x="6958036" y="2170980"/>
            <a:ext cx="0"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0" idx="0"/>
            <a:endCxn id="31" idx="2"/>
          </p:cNvCxnSpPr>
          <p:nvPr/>
        </p:nvCxnSpPr>
        <p:spPr>
          <a:xfrm flipV="1">
            <a:off x="4173712"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bwMode="auto">
          <a:xfrm>
            <a:off x="361059" y="3507235"/>
            <a:ext cx="11469883" cy="71176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Massive Scale Out &amp; Auto Load Balancing </a:t>
            </a: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Index </a:t>
            </a:r>
            <a:r>
              <a:rPr lang="en-US" sz="3600" dirty="0">
                <a:gradFill>
                  <a:gsLst>
                    <a:gs pos="0">
                      <a:srgbClr val="FFFFFF"/>
                    </a:gs>
                    <a:gs pos="100000">
                      <a:srgbClr val="FFFFFF"/>
                    </a:gs>
                  </a:gsLst>
                  <a:lin ang="5400000" scaled="0"/>
                </a:gradFill>
                <a:latin typeface="+mj-lt"/>
                <a:ea typeface="Segoe UI" pitchFamily="34" charset="0"/>
                <a:cs typeface="Segoe UI" pitchFamily="34" charset="0"/>
              </a:rPr>
              <a:t>Layer</a:t>
            </a:r>
          </a:p>
        </p:txBody>
      </p:sp>
      <p:sp>
        <p:nvSpPr>
          <p:cNvPr id="6" name="Rectangle 5"/>
          <p:cNvSpPr/>
          <p:nvPr/>
        </p:nvSpPr>
        <p:spPr bwMode="auto">
          <a:xfrm>
            <a:off x="361059" y="4291079"/>
            <a:ext cx="11469883" cy="77471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Distributed Replication Layer</a:t>
            </a:r>
          </a:p>
        </p:txBody>
      </p:sp>
      <p:sp>
        <p:nvSpPr>
          <p:cNvPr id="7" name="Rectangle 6"/>
          <p:cNvSpPr/>
          <p:nvPr/>
        </p:nvSpPr>
        <p:spPr bwMode="auto">
          <a:xfrm>
            <a:off x="361059" y="2755918"/>
            <a:ext cx="2466696"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Blob Head</a:t>
            </a:r>
            <a:endParaRPr lang="en-US" sz="3600" dirty="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9" name="Rectangle 8"/>
          <p:cNvSpPr/>
          <p:nvPr/>
        </p:nvSpPr>
        <p:spPr bwMode="auto">
          <a:xfrm>
            <a:off x="5519669" y="2755918"/>
            <a:ext cx="2876733"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Queue Head</a:t>
            </a:r>
            <a:endParaRPr lang="en-US" sz="3600" dirty="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10" name="Rectangle 9"/>
          <p:cNvSpPr/>
          <p:nvPr/>
        </p:nvSpPr>
        <p:spPr bwMode="auto">
          <a:xfrm>
            <a:off x="2904615" y="2755918"/>
            <a:ext cx="2538194"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Table Head</a:t>
            </a:r>
            <a:endParaRPr lang="en-US" sz="3600" dirty="0">
              <a:gradFill>
                <a:gsLst>
                  <a:gs pos="0">
                    <a:srgbClr val="FFFFFF"/>
                  </a:gs>
                  <a:gs pos="100000">
                    <a:srgbClr val="FFFFFF"/>
                  </a:gs>
                </a:gsLst>
                <a:lin ang="5400000" scaled="0"/>
              </a:gradFill>
              <a:latin typeface="+mj-lt"/>
              <a:ea typeface="Segoe UI" pitchFamily="34" charset="0"/>
              <a:cs typeface="Segoe UI" pitchFamily="34" charset="0"/>
            </a:endParaRPr>
          </a:p>
        </p:txBody>
      </p:sp>
      <p:grpSp>
        <p:nvGrpSpPr>
          <p:cNvPr id="170" name="Group 169"/>
          <p:cNvGrpSpPr/>
          <p:nvPr/>
        </p:nvGrpSpPr>
        <p:grpSpPr>
          <a:xfrm>
            <a:off x="8473262" y="1792211"/>
            <a:ext cx="3357680" cy="1642948"/>
            <a:chOff x="8473262" y="1792211"/>
            <a:chExt cx="3357680" cy="1642948"/>
          </a:xfrm>
        </p:grpSpPr>
        <p:sp>
          <p:nvSpPr>
            <p:cNvPr id="11" name="Rectangle 10"/>
            <p:cNvSpPr/>
            <p:nvPr/>
          </p:nvSpPr>
          <p:spPr bwMode="auto">
            <a:xfrm>
              <a:off x="8473262" y="2755918"/>
              <a:ext cx="3357680"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File Share Head</a:t>
              </a:r>
              <a:endParaRPr lang="en-US" sz="3600" dirty="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33" name="TextBox 32"/>
            <p:cNvSpPr txBox="1"/>
            <p:nvPr/>
          </p:nvSpPr>
          <p:spPr>
            <a:xfrm>
              <a:off x="8707352" y="1793574"/>
              <a:ext cx="1444226"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4" name="TextBox 33"/>
            <p:cNvSpPr txBox="1"/>
            <p:nvPr/>
          </p:nvSpPr>
          <p:spPr>
            <a:xfrm>
              <a:off x="10275526" y="1792211"/>
              <a:ext cx="1321326" cy="381494"/>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SMB</a:t>
              </a:r>
            </a:p>
          </p:txBody>
        </p:sp>
        <p:cxnSp>
          <p:nvCxnSpPr>
            <p:cNvPr id="29" name="Straight Arrow Connector 28"/>
            <p:cNvCxnSpPr>
              <a:stCxn id="11" idx="0"/>
              <a:endCxn id="33" idx="2"/>
            </p:cNvCxnSpPr>
            <p:nvPr/>
          </p:nvCxnSpPr>
          <p:spPr>
            <a:xfrm flipH="1" flipV="1">
              <a:off x="9429465" y="2172343"/>
              <a:ext cx="722637" cy="583575"/>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1" idx="0"/>
              <a:endCxn id="34" idx="2"/>
            </p:cNvCxnSpPr>
            <p:nvPr/>
          </p:nvCxnSpPr>
          <p:spPr>
            <a:xfrm flipV="1">
              <a:off x="10152102" y="2173705"/>
              <a:ext cx="784087" cy="582213"/>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sp>
        <p:nvSpPr>
          <p:cNvPr id="21" name="Rectangle 20"/>
          <p:cNvSpPr/>
          <p:nvPr/>
        </p:nvSpPr>
        <p:spPr>
          <a:xfrm>
            <a:off x="348096" y="3435159"/>
            <a:ext cx="11482845" cy="783844"/>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25756" y="1792211"/>
            <a:ext cx="8070646" cy="1642948"/>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61059" y="4291079"/>
            <a:ext cx="11469882" cy="774710"/>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42217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xit" presetSubtype="0" fill="hold" grpId="0" nodeType="withEffect">
                                  <p:stCondLst>
                                    <p:cond delay="0"/>
                                  </p:stCondLst>
                                  <p:childTnLst>
                                    <p:animEffect transition="out" filter="fade">
                                      <p:cBhvr>
                                        <p:cTn id="9" dur="500"/>
                                        <p:tgtEl>
                                          <p:spTgt spid="21"/>
                                        </p:tgtEl>
                                      </p:cBhvr>
                                    </p:animEffect>
                                    <p:set>
                                      <p:cBhvr>
                                        <p:cTn id="10" dur="1" fill="hold">
                                          <p:stCondLst>
                                            <p:cond delay="499"/>
                                          </p:stCondLst>
                                        </p:cTn>
                                        <p:tgtEl>
                                          <p:spTgt spid="2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xit" presetSubtype="0" fill="hold" grpId="0" nodeType="withEffect">
                                  <p:stCondLst>
                                    <p:cond delay="0"/>
                                  </p:stCondLst>
                                  <p:childTnLst>
                                    <p:animEffect transition="out" filter="fade">
                                      <p:cBhvr>
                                        <p:cTn id="17" dur="500"/>
                                        <p:tgtEl>
                                          <p:spTgt spid="24"/>
                                        </p:tgtEl>
                                      </p:cBhvr>
                                    </p:animEffect>
                                    <p:set>
                                      <p:cBhvr>
                                        <p:cTn id="18" dur="1" fill="hold">
                                          <p:stCondLst>
                                            <p:cond delay="499"/>
                                          </p:stCondLst>
                                        </p:cTn>
                                        <p:tgtEl>
                                          <p:spTgt spid="24"/>
                                        </p:tgtEl>
                                        <p:attrNameLst>
                                          <p:attrName>style.visibility</p:attrName>
                                        </p:attrNameLst>
                                      </p:cBhvr>
                                      <p:to>
                                        <p:strVal val="hidden"/>
                                      </p:to>
                                    </p:set>
                                  </p:childTnLst>
                                </p:cTn>
                              </p:par>
                              <p:par>
                                <p:cTn id="19" presetID="10" presetClass="entr" presetSubtype="0" fill="hold" grpId="1"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170"/>
                                        </p:tgtEl>
                                        <p:attrNameLst>
                                          <p:attrName>style.visibility</p:attrName>
                                        </p:attrNameLst>
                                      </p:cBhvr>
                                      <p:to>
                                        <p:strVal val="visible"/>
                                      </p:to>
                                    </p:set>
                                    <p:anim calcmode="lin" valueType="num">
                                      <p:cBhvr additive="base">
                                        <p:cTn id="26" dur="500" fill="hold"/>
                                        <p:tgtEl>
                                          <p:spTgt spid="170"/>
                                        </p:tgtEl>
                                        <p:attrNameLst>
                                          <p:attrName>ppt_x</p:attrName>
                                        </p:attrNameLst>
                                      </p:cBhvr>
                                      <p:tavLst>
                                        <p:tav tm="0">
                                          <p:val>
                                            <p:strVal val="1+#ppt_w/2"/>
                                          </p:val>
                                        </p:tav>
                                        <p:tav tm="100000">
                                          <p:val>
                                            <p:strVal val="#ppt_x"/>
                                          </p:val>
                                        </p:tav>
                                      </p:tavLst>
                                    </p:anim>
                                    <p:anim calcmode="lin" valueType="num">
                                      <p:cBhvr additive="base">
                                        <p:cTn id="27" dur="500" fill="hold"/>
                                        <p:tgtEl>
                                          <p:spTgt spid="170"/>
                                        </p:tgtEl>
                                        <p:attrNameLst>
                                          <p:attrName>ppt_y</p:attrName>
                                        </p:attrNameLst>
                                      </p:cBhvr>
                                      <p:tavLst>
                                        <p:tav tm="0">
                                          <p:val>
                                            <p:strVal val="#ppt_y"/>
                                          </p:val>
                                        </p:tav>
                                        <p:tav tm="100000">
                                          <p:val>
                                            <p:strVal val="#ppt_y"/>
                                          </p:val>
                                        </p:tav>
                                      </p:tavLst>
                                    </p:anim>
                                  </p:childTnLst>
                                </p:cTn>
                              </p:par>
                              <p:par>
                                <p:cTn id="28" presetID="10" presetClass="entr" presetSubtype="0" fill="hold" grpId="3"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23"/>
                                        </p:tgtEl>
                                      </p:cBhvr>
                                    </p:animEffect>
                                    <p:set>
                                      <p:cBhvr>
                                        <p:cTn id="35" dur="1" fill="hold">
                                          <p:stCondLst>
                                            <p:cond delay="499"/>
                                          </p:stCondLst>
                                        </p:cTn>
                                        <p:tgtEl>
                                          <p:spTgt spid="23"/>
                                        </p:tgtEl>
                                        <p:attrNameLst>
                                          <p:attrName>style.visibility</p:attrName>
                                        </p:attrNameLst>
                                      </p:cBhvr>
                                      <p:to>
                                        <p:strVal val="hidden"/>
                                      </p:to>
                                    </p:set>
                                  </p:childTnLst>
                                </p:cTn>
                              </p:par>
                              <p:par>
                                <p:cTn id="36" presetID="10" presetClass="exit" presetSubtype="0" fill="hold" grpId="2" nodeType="withEffect">
                                  <p:stCondLst>
                                    <p:cond delay="0"/>
                                  </p:stCondLst>
                                  <p:childTnLst>
                                    <p:animEffect transition="out" filter="fade">
                                      <p:cBhvr>
                                        <p:cTn id="37" dur="500"/>
                                        <p:tgtEl>
                                          <p:spTgt spid="21"/>
                                        </p:tgtEl>
                                      </p:cBhvr>
                                    </p:animEffect>
                                    <p:set>
                                      <p:cBhvr>
                                        <p:cTn id="38" dur="1" fill="hold">
                                          <p:stCondLst>
                                            <p:cond delay="499"/>
                                          </p:stCondLst>
                                        </p:cTn>
                                        <p:tgtEl>
                                          <p:spTgt spid="21"/>
                                        </p:tgtEl>
                                        <p:attrNameLst>
                                          <p:attrName>style.visibility</p:attrName>
                                        </p:attrNameLst>
                                      </p:cBhvr>
                                      <p:to>
                                        <p:strVal val="hidden"/>
                                      </p:to>
                                    </p:set>
                                  </p:childTnLst>
                                </p:cTn>
                              </p:par>
                              <p:par>
                                <p:cTn id="39" presetID="10" presetClass="exit" presetSubtype="0" fill="hold" grpId="2" nodeType="withEffect">
                                  <p:stCondLst>
                                    <p:cond delay="0"/>
                                  </p:stCondLst>
                                  <p:childTnLst>
                                    <p:animEffect transition="out" filter="fade">
                                      <p:cBhvr>
                                        <p:cTn id="40" dur="500"/>
                                        <p:tgtEl>
                                          <p:spTgt spid="24"/>
                                        </p:tgtEl>
                                      </p:cBhvr>
                                    </p:animEffect>
                                    <p:set>
                                      <p:cBhvr>
                                        <p:cTn id="41"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21" grpId="2" animBg="1"/>
      <p:bldP spid="23" grpId="0" animBg="1"/>
      <p:bldP spid="23" grpId="1" animBg="1"/>
      <p:bldP spid="24" grpId="0" animBg="1"/>
      <p:bldP spid="24" grpId="1" animBg="1"/>
      <p:bldP spid="24" grpId="2" animBg="1"/>
      <p:bldP spid="24" grpId="3"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Shared Access Signatures</a:t>
            </a:r>
            <a:endParaRPr lang="en-US" dirty="0"/>
          </a:p>
        </p:txBody>
      </p:sp>
    </p:spTree>
    <p:extLst>
      <p:ext uri="{BB962C8B-B14F-4D97-AF65-F5344CB8AC3E}">
        <p14:creationId xmlns:p14="http://schemas.microsoft.com/office/powerpoint/2010/main" val="876263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282241" y="381093"/>
            <a:ext cx="1627518" cy="1409102"/>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smtClean="0"/>
              <a:t>Storage Files</a:t>
            </a:r>
            <a:endParaRPr lang="en-US" sz="11500" dirty="0"/>
          </a:p>
        </p:txBody>
      </p:sp>
    </p:spTree>
    <p:extLst>
      <p:ext uri="{BB962C8B-B14F-4D97-AF65-F5344CB8AC3E}">
        <p14:creationId xmlns:p14="http://schemas.microsoft.com/office/powerpoint/2010/main" val="4009810288"/>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lstStyle/>
          <a:p>
            <a:r>
              <a:rPr lang="en-US" sz="3600" dirty="0" smtClean="0">
                <a:solidFill>
                  <a:srgbClr val="000000"/>
                </a:solidFill>
              </a:rPr>
              <a:t>Sharing Files – The old way</a:t>
            </a:r>
            <a:endParaRPr lang="en-US" sz="3600" dirty="0">
              <a:solidFill>
                <a:srgbClr val="000000"/>
              </a:solidFill>
            </a:endParaRPr>
          </a:p>
        </p:txBody>
      </p:sp>
      <p:sp>
        <p:nvSpPr>
          <p:cNvPr id="2" name="Text Placeholder 1"/>
          <p:cNvSpPr>
            <a:spLocks noGrp="1"/>
          </p:cNvSpPr>
          <p:nvPr>
            <p:ph sz="quarter" idx="10"/>
          </p:nvPr>
        </p:nvSpPr>
        <p:spPr>
          <a:prstGeom prst="rect">
            <a:avLst/>
          </a:prstGeom>
        </p:spPr>
        <p:txBody>
          <a:bodyPr>
            <a:noAutofit/>
          </a:bodyPr>
          <a:lstStyle/>
          <a:p>
            <a:pPr marL="0" indent="0" algn="l">
              <a:lnSpc>
                <a:spcPct val="150000"/>
              </a:lnSpc>
              <a:spcBef>
                <a:spcPts val="600"/>
              </a:spcBef>
              <a:buNone/>
            </a:pPr>
            <a:r>
              <a:rPr lang="en-US" sz="2400" dirty="0"/>
              <a:t>Setup an </a:t>
            </a:r>
            <a:r>
              <a:rPr lang="en-US" sz="2400" dirty="0" err="1"/>
              <a:t>IaaS</a:t>
            </a:r>
            <a:r>
              <a:rPr lang="en-US" sz="2400" dirty="0"/>
              <a:t> VM to host a File Share backed by an </a:t>
            </a:r>
            <a:r>
              <a:rPr lang="en-US" sz="2400" dirty="0" err="1"/>
              <a:t>IaaS</a:t>
            </a:r>
            <a:r>
              <a:rPr lang="en-US" sz="2400" dirty="0"/>
              <a:t> Disk</a:t>
            </a:r>
          </a:p>
          <a:p>
            <a:pPr marL="0" indent="0" algn="l">
              <a:lnSpc>
                <a:spcPct val="150000"/>
              </a:lnSpc>
              <a:spcBef>
                <a:spcPts val="600"/>
              </a:spcBef>
              <a:buNone/>
            </a:pPr>
            <a:r>
              <a:rPr lang="en-US" sz="2400" dirty="0"/>
              <a:t>Write code to find the </a:t>
            </a:r>
            <a:r>
              <a:rPr lang="en-US" sz="2400" dirty="0" err="1"/>
              <a:t>IaaS</a:t>
            </a:r>
            <a:r>
              <a:rPr lang="en-US" sz="2400" dirty="0"/>
              <a:t> File Share from the rest of the VMs in your service.</a:t>
            </a:r>
          </a:p>
          <a:p>
            <a:pPr marL="0" indent="0" algn="l">
              <a:lnSpc>
                <a:spcPct val="150000"/>
              </a:lnSpc>
              <a:spcBef>
                <a:spcPts val="600"/>
              </a:spcBef>
              <a:buNone/>
            </a:pPr>
            <a:r>
              <a:rPr lang="en-US" sz="2400" dirty="0"/>
              <a:t>Write some code to provide high availability </a:t>
            </a:r>
          </a:p>
          <a:p>
            <a:pPr marL="15502" indent="0">
              <a:lnSpc>
                <a:spcPct val="150000"/>
              </a:lnSpc>
              <a:spcBef>
                <a:spcPts val="600"/>
              </a:spcBef>
              <a:buNone/>
            </a:pPr>
            <a:r>
              <a:rPr lang="en-US" sz="2400" dirty="0"/>
              <a:t>Handle host upgrades, node failures</a:t>
            </a:r>
          </a:p>
          <a:p>
            <a:pPr marL="0" indent="0" algn="l">
              <a:lnSpc>
                <a:spcPct val="150000"/>
              </a:lnSpc>
              <a:spcBef>
                <a:spcPts val="600"/>
              </a:spcBef>
              <a:buNone/>
            </a:pPr>
            <a:r>
              <a:rPr lang="en-US" sz="2400" dirty="0"/>
              <a:t>You can only access the File Share from other VMs</a:t>
            </a:r>
          </a:p>
        </p:txBody>
      </p:sp>
      <p:grpSp>
        <p:nvGrpSpPr>
          <p:cNvPr id="8" name="Group 7"/>
          <p:cNvGrpSpPr/>
          <p:nvPr/>
        </p:nvGrpSpPr>
        <p:grpSpPr>
          <a:xfrm>
            <a:off x="3286260" y="1794737"/>
            <a:ext cx="8533032" cy="1728132"/>
            <a:chOff x="1829484" y="5092118"/>
            <a:chExt cx="8533032" cy="1728132"/>
          </a:xfrm>
        </p:grpSpPr>
        <p:cxnSp>
          <p:nvCxnSpPr>
            <p:cNvPr id="9" name="Straight Arrow Connector 8"/>
            <p:cNvCxnSpPr>
              <a:stCxn id="4" idx="2"/>
              <a:endCxn id="21" idx="0"/>
            </p:cNvCxnSpPr>
            <p:nvPr/>
          </p:nvCxnSpPr>
          <p:spPr>
            <a:xfrm>
              <a:off x="2332662" y="5774588"/>
              <a:ext cx="2001487"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5" idx="2"/>
              <a:endCxn id="21" idx="0"/>
            </p:cNvCxnSpPr>
            <p:nvPr/>
          </p:nvCxnSpPr>
          <p:spPr>
            <a:xfrm>
              <a:off x="3666987" y="5774588"/>
              <a:ext cx="667162"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2"/>
              <a:endCxn id="21" idx="0"/>
            </p:cNvCxnSpPr>
            <p:nvPr/>
          </p:nvCxnSpPr>
          <p:spPr>
            <a:xfrm flipH="1">
              <a:off x="4334149" y="5774588"/>
              <a:ext cx="667163"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7" idx="2"/>
              <a:endCxn id="21" idx="0"/>
            </p:cNvCxnSpPr>
            <p:nvPr/>
          </p:nvCxnSpPr>
          <p:spPr>
            <a:xfrm flipH="1">
              <a:off x="4334149" y="5774588"/>
              <a:ext cx="2001489"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63" name="Group 62"/>
            <p:cNvGrpSpPr/>
            <p:nvPr/>
          </p:nvGrpSpPr>
          <p:grpSpPr>
            <a:xfrm>
              <a:off x="1829484" y="5092118"/>
              <a:ext cx="8533032" cy="1728132"/>
              <a:chOff x="3161221" y="4890782"/>
              <a:chExt cx="8533032" cy="1728132"/>
            </a:xfrm>
          </p:grpSpPr>
          <p:grpSp>
            <p:nvGrpSpPr>
              <p:cNvPr id="58" name="Group 57"/>
              <p:cNvGrpSpPr/>
              <p:nvPr/>
            </p:nvGrpSpPr>
            <p:grpSpPr>
              <a:xfrm>
                <a:off x="3161221" y="4890782"/>
                <a:ext cx="5009331" cy="682470"/>
                <a:chOff x="3287056" y="4798503"/>
                <a:chExt cx="5009331" cy="682470"/>
              </a:xfrm>
            </p:grpSpPr>
            <p:sp>
              <p:nvSpPr>
                <p:cNvPr id="4" name="Flowchart: Process 3"/>
                <p:cNvSpPr/>
                <p:nvPr/>
              </p:nvSpPr>
              <p:spPr bwMode="auto">
                <a:xfrm>
                  <a:off x="328705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5" name="Flowchart: Process 4"/>
                <p:cNvSpPr/>
                <p:nvPr/>
              </p:nvSpPr>
              <p:spPr bwMode="auto">
                <a:xfrm>
                  <a:off x="4621381"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6" name="Flowchart: Process 5"/>
                <p:cNvSpPr/>
                <p:nvPr/>
              </p:nvSpPr>
              <p:spPr bwMode="auto">
                <a:xfrm>
                  <a:off x="595570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7290032"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21" name="Flowchart: Process 20"/>
              <p:cNvSpPr/>
              <p:nvPr/>
            </p:nvSpPr>
            <p:spPr bwMode="auto">
              <a:xfrm>
                <a:off x="4248308" y="5821959"/>
                <a:ext cx="2835156"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(Sharing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Disk)</a:t>
                </a:r>
              </a:p>
            </p:txBody>
          </p:sp>
          <p:sp>
            <p:nvSpPr>
              <p:cNvPr id="22" name="Flowchart: Process 21"/>
              <p:cNvSpPr/>
              <p:nvPr/>
            </p:nvSpPr>
            <p:spPr bwMode="auto">
              <a:xfrm>
                <a:off x="7604943" y="5821959"/>
                <a:ext cx="4089310"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Backup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VMs </a:t>
                </a:r>
                <a:br>
                  <a:rPr lang="en-US" sz="2353" dirty="0">
                    <a:gradFill>
                      <a:gsLst>
                        <a:gs pos="0">
                          <a:srgbClr val="FFFFFF"/>
                        </a:gs>
                        <a:gs pos="100000">
                          <a:srgbClr val="FFFFFF"/>
                        </a:gs>
                      </a:gsLst>
                      <a:lin ang="5400000" scaled="0"/>
                    </a:gradFill>
                    <a:latin typeface="+mj-lt"/>
                    <a:ea typeface="Segoe UI" pitchFamily="34" charset="0"/>
                    <a:cs typeface="Segoe UI" pitchFamily="34" charset="0"/>
                  </a:rPr>
                </a:br>
                <a:r>
                  <a:rPr lang="en-US" sz="2353" dirty="0">
                    <a:gradFill>
                      <a:gsLst>
                        <a:gs pos="0">
                          <a:srgbClr val="FFFFFF"/>
                        </a:gs>
                        <a:gs pos="100000">
                          <a:srgbClr val="FFFFFF"/>
                        </a:gs>
                      </a:gsLst>
                      <a:lin ang="5400000" scaled="0"/>
                    </a:gradFill>
                    <a:latin typeface="+mj-lt"/>
                    <a:ea typeface="Segoe UI" pitchFamily="34" charset="0"/>
                    <a:cs typeface="Segoe UI" pitchFamily="34" charset="0"/>
                  </a:rPr>
                  <a:t>(Mount/Share after failover)</a:t>
                </a:r>
              </a:p>
            </p:txBody>
          </p:sp>
        </p:grpSp>
      </p:grpSp>
    </p:spTree>
    <p:extLst>
      <p:ext uri="{BB962C8B-B14F-4D97-AF65-F5344CB8AC3E}">
        <p14:creationId xmlns:p14="http://schemas.microsoft.com/office/powerpoint/2010/main" val="33761891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xEl>
                                              <p:pRg st="0" end="0"/>
                                            </p:txEl>
                                          </p:spTgt>
                                        </p:tgtEl>
                                      </p:cBhvr>
                                    </p:animEffect>
                                    <p:set>
                                      <p:cBhvr>
                                        <p:cTn id="7" dur="1" fill="hold">
                                          <p:stCondLst>
                                            <p:cond delay="499"/>
                                          </p:stCondLst>
                                        </p:cTn>
                                        <p:tgtEl>
                                          <p:spTgt spid="2">
                                            <p:txEl>
                                              <p:pRg st="0" end="0"/>
                                            </p:txEl>
                                          </p:spTgt>
                                        </p:tgtEl>
                                        <p:attrNameLst>
                                          <p:attrName>style.visibility</p:attrName>
                                        </p:attrNameLst>
                                      </p:cBhvr>
                                      <p:to>
                                        <p:strVal val="hidden"/>
                                      </p:to>
                                    </p:set>
                                  </p:childTnLst>
                                </p:cTn>
                              </p:par>
                              <p:par>
                                <p:cTn id="8" presetID="10" presetClass="exit" presetSubtype="0" fill="hold" grpId="0" nodeType="withEffect">
                                  <p:stCondLst>
                                    <p:cond delay="500"/>
                                  </p:stCondLst>
                                  <p:childTnLst>
                                    <p:animEffect transition="out" filter="fade">
                                      <p:cBhvr>
                                        <p:cTn id="9" dur="500"/>
                                        <p:tgtEl>
                                          <p:spTgt spid="2">
                                            <p:txEl>
                                              <p:pRg st="1" end="1"/>
                                            </p:txEl>
                                          </p:spTgt>
                                        </p:tgtEl>
                                      </p:cBhvr>
                                    </p:animEffect>
                                    <p:set>
                                      <p:cBhvr>
                                        <p:cTn id="10" dur="1" fill="hold">
                                          <p:stCondLst>
                                            <p:cond delay="499"/>
                                          </p:stCondLst>
                                        </p:cTn>
                                        <p:tgtEl>
                                          <p:spTgt spid="2">
                                            <p:txEl>
                                              <p:pRg st="1" end="1"/>
                                            </p:txEl>
                                          </p:spTgt>
                                        </p:tgtEl>
                                        <p:attrNameLst>
                                          <p:attrName>style.visibility</p:attrName>
                                        </p:attrNameLst>
                                      </p:cBhvr>
                                      <p:to>
                                        <p:strVal val="hidden"/>
                                      </p:to>
                                    </p:set>
                                  </p:childTnLst>
                                </p:cTn>
                              </p:par>
                              <p:par>
                                <p:cTn id="11" presetID="10" presetClass="exit" presetSubtype="0" fill="hold" grpId="0" nodeType="withEffect">
                                  <p:stCondLst>
                                    <p:cond delay="1000"/>
                                  </p:stCondLst>
                                  <p:childTnLst>
                                    <p:animEffect transition="out" filter="fade">
                                      <p:cBhvr>
                                        <p:cTn id="12" dur="500"/>
                                        <p:tgtEl>
                                          <p:spTgt spid="2">
                                            <p:txEl>
                                              <p:pRg st="2" end="2"/>
                                            </p:txEl>
                                          </p:spTgt>
                                        </p:tgtEl>
                                      </p:cBhvr>
                                    </p:animEffect>
                                    <p:set>
                                      <p:cBhvr>
                                        <p:cTn id="13" dur="1" fill="hold">
                                          <p:stCondLst>
                                            <p:cond delay="499"/>
                                          </p:stCondLst>
                                        </p:cTn>
                                        <p:tgtEl>
                                          <p:spTgt spid="2">
                                            <p:txEl>
                                              <p:pRg st="2" end="2"/>
                                            </p:txEl>
                                          </p:spTgt>
                                        </p:tgtEl>
                                        <p:attrNameLst>
                                          <p:attrName>style.visibility</p:attrName>
                                        </p:attrNameLst>
                                      </p:cBhvr>
                                      <p:to>
                                        <p:strVal val="hidden"/>
                                      </p:to>
                                    </p:set>
                                  </p:childTnLst>
                                </p:cTn>
                              </p:par>
                              <p:par>
                                <p:cTn id="14" presetID="10" presetClass="exit" presetSubtype="0" fill="hold" grpId="0" nodeType="withEffect">
                                  <p:stCondLst>
                                    <p:cond delay="1500"/>
                                  </p:stCondLst>
                                  <p:childTnLst>
                                    <p:animEffect transition="out" filter="fade">
                                      <p:cBhvr>
                                        <p:cTn id="15" dur="500"/>
                                        <p:tgtEl>
                                          <p:spTgt spid="2">
                                            <p:txEl>
                                              <p:pRg st="3" end="3"/>
                                            </p:txEl>
                                          </p:spTgt>
                                        </p:tgtEl>
                                      </p:cBhvr>
                                    </p:animEffect>
                                    <p:set>
                                      <p:cBhvr>
                                        <p:cTn id="16" dur="1" fill="hold">
                                          <p:stCondLst>
                                            <p:cond delay="499"/>
                                          </p:stCondLst>
                                        </p:cTn>
                                        <p:tgtEl>
                                          <p:spTgt spid="2">
                                            <p:txEl>
                                              <p:pRg st="3" end="3"/>
                                            </p:txEl>
                                          </p:spTgt>
                                        </p:tgtEl>
                                        <p:attrNameLst>
                                          <p:attrName>style.visibility</p:attrName>
                                        </p:attrNameLst>
                                      </p:cBhvr>
                                      <p:to>
                                        <p:strVal val="hidden"/>
                                      </p:to>
                                    </p:set>
                                  </p:childTnLst>
                                </p:cTn>
                              </p:par>
                              <p:par>
                                <p:cTn id="17" presetID="10" presetClass="exit" presetSubtype="0" fill="hold" grpId="0" nodeType="withEffect">
                                  <p:stCondLst>
                                    <p:cond delay="2000"/>
                                  </p:stCondLst>
                                  <p:childTnLst>
                                    <p:animEffect transition="out" filter="fade">
                                      <p:cBhvr>
                                        <p:cTn id="18" dur="500"/>
                                        <p:tgtEl>
                                          <p:spTgt spid="2">
                                            <p:txEl>
                                              <p:pRg st="4" end="4"/>
                                            </p:txEl>
                                          </p:spTgt>
                                        </p:tgtEl>
                                      </p:cBhvr>
                                    </p:animEffect>
                                    <p:set>
                                      <p:cBhvr>
                                        <p:cTn id="19" dur="1" fill="hold">
                                          <p:stCondLst>
                                            <p:cond delay="499"/>
                                          </p:stCondLst>
                                        </p:cTn>
                                        <p:tgtEl>
                                          <p:spTgt spid="2">
                                            <p:txEl>
                                              <p:pRg st="4" end="4"/>
                                            </p:txEl>
                                          </p:spTgt>
                                        </p:tgtEl>
                                        <p:attrNameLst>
                                          <p:attrName>style.visibility</p:attrName>
                                        </p:attrNameLst>
                                      </p:cBhvr>
                                      <p:to>
                                        <p:strVal val="hidden"/>
                                      </p:to>
                                    </p:set>
                                  </p:childTnLst>
                                </p:cTn>
                              </p:par>
                              <p:par>
                                <p:cTn id="20" presetID="42" presetClass="entr" presetSubtype="0" fill="hold" nodeType="withEffect">
                                  <p:stCondLst>
                                    <p:cond delay="25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anim calcmode="lin" valueType="num">
                                      <p:cBhvr>
                                        <p:cTn id="23" dur="500" fill="hold"/>
                                        <p:tgtEl>
                                          <p:spTgt spid="8"/>
                                        </p:tgtEl>
                                        <p:attrNameLst>
                                          <p:attrName>ppt_x</p:attrName>
                                        </p:attrNameLst>
                                      </p:cBhvr>
                                      <p:tavLst>
                                        <p:tav tm="0">
                                          <p:val>
                                            <p:strVal val="#ppt_x"/>
                                          </p:val>
                                        </p:tav>
                                        <p:tav tm="100000">
                                          <p:val>
                                            <p:strVal val="#ppt_x"/>
                                          </p:val>
                                        </p:tav>
                                      </p:tavLst>
                                    </p:anim>
                                    <p:anim calcmode="lin" valueType="num">
                                      <p:cBhvr>
                                        <p:cTn id="24"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solidFill>
                  <a:srgbClr val="000000"/>
                </a:solidFill>
              </a:rPr>
              <a:t>Azure Files</a:t>
            </a:r>
            <a:endParaRPr lang="en-US" sz="1765" dirty="0">
              <a:solidFill>
                <a:srgbClr val="000000"/>
              </a:solidFill>
            </a:endParaRPr>
          </a:p>
        </p:txBody>
      </p:sp>
      <p:sp>
        <p:nvSpPr>
          <p:cNvPr id="3" name="Content Placeholder 2"/>
          <p:cNvSpPr>
            <a:spLocks noGrp="1"/>
          </p:cNvSpPr>
          <p:nvPr>
            <p:ph sz="quarter" idx="10"/>
          </p:nvPr>
        </p:nvSpPr>
        <p:spPr>
          <a:xfrm>
            <a:off x="274712" y="2193928"/>
            <a:ext cx="6946796" cy="2719388"/>
          </a:xfrm>
        </p:spPr>
        <p:txBody>
          <a:bodyPr/>
          <a:lstStyle/>
          <a:p>
            <a:r>
              <a:rPr lang="en-US" sz="2800" dirty="0"/>
              <a:t>Shared Network File Storage for Azure</a:t>
            </a:r>
          </a:p>
          <a:p>
            <a:r>
              <a:rPr lang="en-US" sz="2800" dirty="0"/>
              <a:t>Availability, durability, scalability are managed automatically</a:t>
            </a:r>
          </a:p>
          <a:p>
            <a:r>
              <a:rPr lang="en-US" sz="2800" dirty="0"/>
              <a:t>Supports two interfaces: SMB and REST</a:t>
            </a:r>
          </a:p>
          <a:p>
            <a:endParaRPr lang="en-US" sz="2800" dirty="0"/>
          </a:p>
        </p:txBody>
      </p:sp>
      <p:grpSp>
        <p:nvGrpSpPr>
          <p:cNvPr id="6" name="Group 5"/>
          <p:cNvGrpSpPr/>
          <p:nvPr/>
        </p:nvGrpSpPr>
        <p:grpSpPr>
          <a:xfrm>
            <a:off x="7221508" y="2193928"/>
            <a:ext cx="4733929" cy="2161316"/>
            <a:chOff x="3729036" y="4359555"/>
            <a:chExt cx="4733929" cy="2161316"/>
          </a:xfrm>
        </p:grpSpPr>
        <p:grpSp>
          <p:nvGrpSpPr>
            <p:cNvPr id="24" name="Group 23"/>
            <p:cNvGrpSpPr/>
            <p:nvPr/>
          </p:nvGrpSpPr>
          <p:grpSpPr>
            <a:xfrm>
              <a:off x="3729036" y="4359555"/>
              <a:ext cx="4733929" cy="710904"/>
              <a:chOff x="3666828" y="3592945"/>
              <a:chExt cx="4733929" cy="710904"/>
            </a:xfrm>
          </p:grpSpPr>
          <p:sp>
            <p:nvSpPr>
              <p:cNvPr id="5" name="Flowchart: Process 4"/>
              <p:cNvSpPr/>
              <p:nvPr/>
            </p:nvSpPr>
            <p:spPr bwMode="auto">
              <a:xfrm>
                <a:off x="3666828"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4908285"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smtClean="0">
                    <a:gradFill>
                      <a:gsLst>
                        <a:gs pos="0">
                          <a:srgbClr val="FFFFFF"/>
                        </a:gs>
                        <a:gs pos="100000">
                          <a:srgbClr val="FFFFFF"/>
                        </a:gs>
                      </a:gsLst>
                      <a:lin ang="5400000" scaled="0"/>
                    </a:gradFill>
                    <a:latin typeface="+mj-lt"/>
                    <a:ea typeface="Segoe UI" pitchFamily="34" charset="0"/>
                    <a:cs typeface="Segoe UI" pitchFamily="34" charset="0"/>
                  </a:rPr>
                  <a:t>IaaS </a:t>
                </a:r>
                <a:r>
                  <a:rPr lang="en-US" sz="2353" dirty="0">
                    <a:gradFill>
                      <a:gsLst>
                        <a:gs pos="0">
                          <a:srgbClr val="FFFFFF"/>
                        </a:gs>
                        <a:gs pos="100000">
                          <a:srgbClr val="FFFFFF"/>
                        </a:gs>
                      </a:gsLst>
                      <a:lin ang="5400000" scaled="0"/>
                    </a:gradFill>
                    <a:latin typeface="+mj-lt"/>
                    <a:ea typeface="Segoe UI" pitchFamily="34" charset="0"/>
                    <a:cs typeface="Segoe UI" pitchFamily="34" charset="0"/>
                  </a:rPr>
                  <a:t>VM</a:t>
                </a:r>
              </a:p>
            </p:txBody>
          </p:sp>
          <p:sp>
            <p:nvSpPr>
              <p:cNvPr id="8" name="Flowchart: Process 7"/>
              <p:cNvSpPr/>
              <p:nvPr/>
            </p:nvSpPr>
            <p:spPr bwMode="auto">
              <a:xfrm>
                <a:off x="6149742"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9" name="Flowchart: Process 8"/>
              <p:cNvSpPr/>
              <p:nvPr/>
            </p:nvSpPr>
            <p:spPr bwMode="auto">
              <a:xfrm>
                <a:off x="7391199"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10" name="Cloud 9"/>
            <p:cNvSpPr/>
            <p:nvPr/>
          </p:nvSpPr>
          <p:spPr bwMode="auto">
            <a:xfrm>
              <a:off x="3989723" y="5325894"/>
              <a:ext cx="4212554" cy="1194977"/>
            </a:xfrm>
            <a:prstGeom prst="cloud">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r>
                <a:rPr lang="en-US" sz="2600" dirty="0" smtClean="0">
                  <a:gradFill>
                    <a:gsLst>
                      <a:gs pos="0">
                        <a:srgbClr val="FFFFFF"/>
                      </a:gs>
                      <a:gs pos="100000">
                        <a:srgbClr val="FFFFFF"/>
                      </a:gs>
                    </a:gsLst>
                    <a:lin ang="5400000" scaled="0"/>
                  </a:gradFill>
                  <a:latin typeface="+mj-lt"/>
                  <a:ea typeface="Segoe UI" pitchFamily="34" charset="0"/>
                  <a:cs typeface="Segoe UI" pitchFamily="34" charset="0"/>
                </a:rPr>
                <a:t>Azure </a:t>
              </a:r>
              <a:r>
                <a:rPr lang="en-US" sz="2600" dirty="0">
                  <a:gradFill>
                    <a:gsLst>
                      <a:gs pos="0">
                        <a:srgbClr val="FFFFFF"/>
                      </a:gs>
                      <a:gs pos="100000">
                        <a:srgbClr val="FFFFFF"/>
                      </a:gs>
                    </a:gsLst>
                    <a:lin ang="5400000" scaled="0"/>
                  </a:gradFill>
                  <a:latin typeface="+mj-lt"/>
                  <a:ea typeface="Segoe UI" pitchFamily="34" charset="0"/>
                  <a:cs typeface="Segoe UI" pitchFamily="34" charset="0"/>
                </a:rPr>
                <a:t>File Share</a:t>
              </a:r>
            </a:p>
            <a:p>
              <a:pPr algn="ctr" defTabSz="913927" fontAlgn="base">
                <a:lnSpc>
                  <a:spcPct val="90000"/>
                </a:lnSpc>
                <a:spcBef>
                  <a:spcPct val="0"/>
                </a:spcBef>
                <a:spcAft>
                  <a:spcPct val="0"/>
                </a:spcAft>
              </a:pP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r>
                <a:rPr lang="en-US" sz="2600"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p>
          </p:txBody>
        </p:sp>
        <p:cxnSp>
          <p:nvCxnSpPr>
            <p:cNvPr id="12" name="Straight Arrow Connector 11"/>
            <p:cNvCxnSpPr>
              <a:stCxn id="5" idx="2"/>
              <a:endCxn id="10" idx="3"/>
            </p:cNvCxnSpPr>
            <p:nvPr/>
          </p:nvCxnSpPr>
          <p:spPr>
            <a:xfrm>
              <a:off x="4233815" y="5070459"/>
              <a:ext cx="1862185"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2"/>
              <a:endCxn id="10" idx="3"/>
            </p:cNvCxnSpPr>
            <p:nvPr/>
          </p:nvCxnSpPr>
          <p:spPr>
            <a:xfrm>
              <a:off x="5475272" y="5070459"/>
              <a:ext cx="620728"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2"/>
              <a:endCxn id="10" idx="3"/>
            </p:cNvCxnSpPr>
            <p:nvPr/>
          </p:nvCxnSpPr>
          <p:spPr>
            <a:xfrm flipH="1">
              <a:off x="6096000" y="5070459"/>
              <a:ext cx="620729"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9" idx="2"/>
              <a:endCxn id="10" idx="3"/>
            </p:cNvCxnSpPr>
            <p:nvPr/>
          </p:nvCxnSpPr>
          <p:spPr>
            <a:xfrm flipH="1">
              <a:off x="6096000" y="5070459"/>
              <a:ext cx="1862186"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7519246"/>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solidFill>
                  <a:srgbClr val="000000"/>
                </a:solidFill>
              </a:rPr>
              <a:t>Azure Files – Usage</a:t>
            </a:r>
            <a:endParaRPr lang="en-US" sz="1765" dirty="0">
              <a:solidFill>
                <a:srgbClr val="000000"/>
              </a:solidFill>
            </a:endParaRPr>
          </a:p>
        </p:txBody>
      </p:sp>
      <p:sp>
        <p:nvSpPr>
          <p:cNvPr id="5" name="Content Placeholder 4"/>
          <p:cNvSpPr>
            <a:spLocks noGrp="1"/>
          </p:cNvSpPr>
          <p:nvPr>
            <p:ph sz="quarter" idx="10"/>
          </p:nvPr>
        </p:nvSpPr>
        <p:spPr/>
        <p:txBody>
          <a:bodyPr/>
          <a:lstStyle/>
          <a:p>
            <a:pPr>
              <a:lnSpc>
                <a:spcPct val="200000"/>
              </a:lnSpc>
            </a:pPr>
            <a:r>
              <a:rPr lang="en-US" sz="3200" dirty="0"/>
              <a:t>Share data across VMs and applications</a:t>
            </a:r>
          </a:p>
          <a:p>
            <a:pPr>
              <a:lnSpc>
                <a:spcPct val="200000"/>
              </a:lnSpc>
            </a:pPr>
            <a:r>
              <a:rPr lang="en-US" sz="3200" dirty="0"/>
              <a:t>Share settings throughout services</a:t>
            </a:r>
          </a:p>
          <a:p>
            <a:pPr>
              <a:lnSpc>
                <a:spcPct val="200000"/>
              </a:lnSpc>
            </a:pPr>
            <a:r>
              <a:rPr lang="en-US" sz="3200" dirty="0" smtClean="0"/>
              <a:t>Dev/Test/Debug</a:t>
            </a:r>
            <a:endParaRPr lang="en-US" sz="3200" dirty="0"/>
          </a:p>
        </p:txBody>
      </p:sp>
    </p:spTree>
    <p:extLst>
      <p:ext uri="{BB962C8B-B14F-4D97-AF65-F5344CB8AC3E}">
        <p14:creationId xmlns:p14="http://schemas.microsoft.com/office/powerpoint/2010/main" val="2992067528"/>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lstStyle/>
          <a:p>
            <a:r>
              <a:rPr lang="en-US" dirty="0" smtClean="0"/>
              <a:t>Azure Files - SMB 2.1 Protocol</a:t>
            </a:r>
            <a:endParaRPr lang="en-US" dirty="0"/>
          </a:p>
        </p:txBody>
      </p:sp>
      <p:sp>
        <p:nvSpPr>
          <p:cNvPr id="4" name="Content Placeholder 2"/>
          <p:cNvSpPr txBox="1">
            <a:spLocks/>
          </p:cNvSpPr>
          <p:nvPr/>
        </p:nvSpPr>
        <p:spPr>
          <a:xfrm>
            <a:off x="270066" y="1189812"/>
            <a:ext cx="11651870" cy="5017680"/>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2"/>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2"/>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2"/>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2"/>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2"/>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FFFFFF"/>
              </a:buClr>
              <a:buFont typeface="Arial" panose="020B0604020202020204" pitchFamily="34" charset="0"/>
              <a:buChar char="•"/>
            </a:pPr>
            <a:r>
              <a:rPr lang="en-US" sz="3600" dirty="0">
                <a:gradFill>
                  <a:gsLst>
                    <a:gs pos="1250">
                      <a:srgbClr val="FFFFFF"/>
                    </a:gs>
                    <a:gs pos="100000">
                      <a:srgbClr val="FFFFFF"/>
                    </a:gs>
                  </a:gsLst>
                  <a:lin ang="5400000" scaled="0"/>
                </a:gradFill>
              </a:rPr>
              <a:t>Enables moving on-premises applications that rely on shared file storage to Azure </a:t>
            </a:r>
          </a:p>
          <a:p>
            <a:pPr lvl="1">
              <a:buClr>
                <a:srgbClr val="FFFFFF"/>
              </a:buClr>
              <a:buFont typeface="Arial" panose="020B0604020202020204" pitchFamily="34" charset="0"/>
              <a:buChar char="•"/>
            </a:pPr>
            <a:r>
              <a:rPr lang="en-US" sz="2000" dirty="0">
                <a:gradFill>
                  <a:gsLst>
                    <a:gs pos="1250">
                      <a:srgbClr val="FFFFFF"/>
                    </a:gs>
                    <a:gs pos="100000">
                      <a:srgbClr val="FFFFFF"/>
                    </a:gs>
                  </a:gsLst>
                  <a:lin ang="5400000" scaled="0"/>
                </a:gradFill>
              </a:rPr>
              <a:t>Azure VMs can “net use” to a share</a:t>
            </a:r>
          </a:p>
          <a:p>
            <a:pPr>
              <a:buClr>
                <a:srgbClr val="FFFFFF"/>
              </a:buClr>
              <a:buFont typeface="Arial" panose="020B0604020202020204" pitchFamily="34" charset="0"/>
              <a:buChar char="•"/>
            </a:pPr>
            <a:r>
              <a:rPr lang="en-US" sz="3600" dirty="0">
                <a:gradFill>
                  <a:gsLst>
                    <a:gs pos="1250">
                      <a:srgbClr val="FFFFFF"/>
                    </a:gs>
                    <a:gs pos="100000">
                      <a:srgbClr val="FFFFFF"/>
                    </a:gs>
                  </a:gsLst>
                  <a:lin ang="5400000" scaled="0"/>
                </a:gradFill>
              </a:rPr>
              <a:t>Natively supported by OS APIs, libraries, and tools</a:t>
            </a:r>
          </a:p>
          <a:p>
            <a:pPr lvl="1">
              <a:buClr>
                <a:srgbClr val="FFFFFF"/>
              </a:buClr>
              <a:buFont typeface="Arial" panose="020B0604020202020204" pitchFamily="34" charset="0"/>
              <a:buChar char="•"/>
            </a:pPr>
            <a:r>
              <a:rPr lang="en-US" sz="2000" dirty="0">
                <a:gradFill>
                  <a:gsLst>
                    <a:gs pos="1250">
                      <a:srgbClr val="FFFFFF"/>
                    </a:gs>
                    <a:gs pos="100000">
                      <a:srgbClr val="FFFFFF"/>
                    </a:gs>
                  </a:gsLst>
                  <a:lin ang="5400000" scaled="0"/>
                </a:gradFill>
              </a:rPr>
              <a:t>Windows (</a:t>
            </a:r>
            <a:r>
              <a:rPr lang="en-US" sz="2000" dirty="0" err="1">
                <a:gradFill>
                  <a:gsLst>
                    <a:gs pos="1250">
                      <a:srgbClr val="FFFFFF"/>
                    </a:gs>
                    <a:gs pos="100000">
                      <a:srgbClr val="FFFFFF"/>
                    </a:gs>
                  </a:gsLst>
                  <a:lin ang="5400000" scaled="0"/>
                </a:gradFill>
              </a:rPr>
              <a:t>CreateFile</a:t>
            </a:r>
            <a:r>
              <a:rPr lang="en-US" sz="2000" dirty="0">
                <a:gradFill>
                  <a:gsLst>
                    <a:gs pos="1250">
                      <a:srgbClr val="FFFFFF"/>
                    </a:gs>
                    <a:gs pos="100000">
                      <a:srgbClr val="FFFFFF"/>
                    </a:gs>
                  </a:gsLst>
                  <a:lin ang="5400000" scaled="0"/>
                </a:gradFill>
              </a:rPr>
              <a:t>, </a:t>
            </a:r>
            <a:r>
              <a:rPr lang="en-US" sz="2000" dirty="0" err="1">
                <a:gradFill>
                  <a:gsLst>
                    <a:gs pos="1250">
                      <a:srgbClr val="FFFFFF"/>
                    </a:gs>
                    <a:gs pos="100000">
                      <a:srgbClr val="FFFFFF"/>
                    </a:gs>
                  </a:gsLst>
                  <a:lin ang="5400000" scaled="0"/>
                </a:gradFill>
              </a:rPr>
              <a:t>ReadFile</a:t>
            </a:r>
            <a:r>
              <a:rPr lang="en-US" sz="2000" dirty="0">
                <a:gradFill>
                  <a:gsLst>
                    <a:gs pos="1250">
                      <a:srgbClr val="FFFFFF"/>
                    </a:gs>
                    <a:gs pos="100000">
                      <a:srgbClr val="FFFFFF"/>
                    </a:gs>
                  </a:gsLst>
                  <a:lin ang="5400000" scaled="0"/>
                </a:gradFill>
              </a:rPr>
              <a:t>, </a:t>
            </a:r>
            <a:r>
              <a:rPr lang="en-US" sz="2000" dirty="0" err="1">
                <a:gradFill>
                  <a:gsLst>
                    <a:gs pos="1250">
                      <a:srgbClr val="FFFFFF"/>
                    </a:gs>
                    <a:gs pos="100000">
                      <a:srgbClr val="FFFFFF"/>
                    </a:gs>
                  </a:gsLst>
                  <a:lin ang="5400000" scaled="0"/>
                </a:gradFill>
              </a:rPr>
              <a:t>WriteFile</a:t>
            </a:r>
            <a:r>
              <a:rPr lang="en-US" sz="2000" dirty="0">
                <a:gradFill>
                  <a:gsLst>
                    <a:gs pos="1250">
                      <a:srgbClr val="FFFFFF"/>
                    </a:gs>
                    <a:gs pos="100000">
                      <a:srgbClr val="FFFFFF"/>
                    </a:gs>
                  </a:gsLst>
                  <a:lin ang="5400000" scaled="0"/>
                </a:gradFill>
              </a:rPr>
              <a:t>, …)</a:t>
            </a:r>
          </a:p>
          <a:p>
            <a:pPr lvl="1">
              <a:buClr>
                <a:srgbClr val="FFFFFF"/>
              </a:buClr>
              <a:buFont typeface="Arial" panose="020B0604020202020204" pitchFamily="34" charset="0"/>
              <a:buChar char="•"/>
            </a:pPr>
            <a:r>
              <a:rPr lang="en-US" sz="2000" dirty="0">
                <a:gradFill>
                  <a:gsLst>
                    <a:gs pos="1250">
                      <a:srgbClr val="FFFFFF"/>
                    </a:gs>
                    <a:gs pos="100000">
                      <a:srgbClr val="FFFFFF"/>
                    </a:gs>
                  </a:gsLst>
                  <a:lin ang="5400000" scaled="0"/>
                </a:gradFill>
              </a:rPr>
              <a:t>CRTs (</a:t>
            </a:r>
            <a:r>
              <a:rPr lang="en-US" sz="2000" dirty="0" err="1">
                <a:gradFill>
                  <a:gsLst>
                    <a:gs pos="1250">
                      <a:srgbClr val="FFFFFF"/>
                    </a:gs>
                    <a:gs pos="100000">
                      <a:srgbClr val="FFFFFF"/>
                    </a:gs>
                  </a:gsLst>
                  <a:lin ang="5400000" scaled="0"/>
                </a:gradFill>
              </a:rPr>
              <a:t>fopen</a:t>
            </a:r>
            <a:r>
              <a:rPr lang="en-US" sz="2000" dirty="0">
                <a:gradFill>
                  <a:gsLst>
                    <a:gs pos="1250">
                      <a:srgbClr val="FFFFFF"/>
                    </a:gs>
                    <a:gs pos="100000">
                      <a:srgbClr val="FFFFFF"/>
                    </a:gs>
                  </a:gsLst>
                  <a:lin ang="5400000" scaled="0"/>
                </a:gradFill>
              </a:rPr>
              <a:t>, </a:t>
            </a:r>
            <a:r>
              <a:rPr lang="en-US" sz="2000" dirty="0" err="1">
                <a:gradFill>
                  <a:gsLst>
                    <a:gs pos="1250">
                      <a:srgbClr val="FFFFFF"/>
                    </a:gs>
                    <a:gs pos="100000">
                      <a:srgbClr val="FFFFFF"/>
                    </a:gs>
                  </a:gsLst>
                  <a:lin ang="5400000" scaled="0"/>
                </a:gradFill>
              </a:rPr>
              <a:t>fread</a:t>
            </a:r>
            <a:r>
              <a:rPr lang="en-US" sz="2000" dirty="0">
                <a:gradFill>
                  <a:gsLst>
                    <a:gs pos="1250">
                      <a:srgbClr val="FFFFFF"/>
                    </a:gs>
                    <a:gs pos="100000">
                      <a:srgbClr val="FFFFFF"/>
                    </a:gs>
                  </a:gsLst>
                  <a:lin ang="5400000" scaled="0"/>
                </a:gradFill>
              </a:rPr>
              <a:t>, </a:t>
            </a:r>
            <a:r>
              <a:rPr lang="en-US" sz="2000" dirty="0" err="1">
                <a:gradFill>
                  <a:gsLst>
                    <a:gs pos="1250">
                      <a:srgbClr val="FFFFFF"/>
                    </a:gs>
                    <a:gs pos="100000">
                      <a:srgbClr val="FFFFFF"/>
                    </a:gs>
                  </a:gsLst>
                  <a:lin ang="5400000" scaled="0"/>
                </a:gradFill>
              </a:rPr>
              <a:t>fwrite</a:t>
            </a:r>
            <a:r>
              <a:rPr lang="en-US" sz="2000" dirty="0">
                <a:gradFill>
                  <a:gsLst>
                    <a:gs pos="1250">
                      <a:srgbClr val="FFFFFF"/>
                    </a:gs>
                    <a:gs pos="100000">
                      <a:srgbClr val="FFFFFF"/>
                    </a:gs>
                  </a:gsLst>
                  <a:lin ang="5400000" scaled="0"/>
                </a:gradFill>
              </a:rPr>
              <a:t>, …)</a:t>
            </a:r>
          </a:p>
          <a:p>
            <a:pPr lvl="1">
              <a:buClr>
                <a:srgbClr val="FFFFFF"/>
              </a:buClr>
              <a:buFont typeface="Arial" panose="020B0604020202020204" pitchFamily="34" charset="0"/>
              <a:buChar char="•"/>
            </a:pPr>
            <a:r>
              <a:rPr lang="en-US" sz="2000" dirty="0" err="1">
                <a:gradFill>
                  <a:gsLst>
                    <a:gs pos="1250">
                      <a:srgbClr val="FFFFFF"/>
                    </a:gs>
                    <a:gs pos="100000">
                      <a:srgbClr val="FFFFFF"/>
                    </a:gs>
                  </a:gsLst>
                  <a:lin ang="5400000" scaled="0"/>
                </a:gradFill>
              </a:rPr>
              <a:t>.Net</a:t>
            </a:r>
            <a:r>
              <a:rPr lang="en-US" sz="2000" dirty="0">
                <a:gradFill>
                  <a:gsLst>
                    <a:gs pos="1250">
                      <a:srgbClr val="FFFFFF"/>
                    </a:gs>
                    <a:gs pos="100000">
                      <a:srgbClr val="FFFFFF"/>
                    </a:gs>
                  </a:gsLst>
                  <a:lin ang="5400000" scaled="0"/>
                </a:gradFill>
              </a:rPr>
              <a:t> (</a:t>
            </a:r>
            <a:r>
              <a:rPr lang="en-US" sz="2000" dirty="0" err="1">
                <a:gradFill>
                  <a:gsLst>
                    <a:gs pos="1250">
                      <a:srgbClr val="FFFFFF"/>
                    </a:gs>
                    <a:gs pos="100000">
                      <a:srgbClr val="FFFFFF"/>
                    </a:gs>
                  </a:gsLst>
                  <a:lin ang="5400000" scaled="0"/>
                </a:gradFill>
              </a:rPr>
              <a:t>FileStream.Read</a:t>
            </a:r>
            <a:r>
              <a:rPr lang="en-US" sz="2000" dirty="0">
                <a:gradFill>
                  <a:gsLst>
                    <a:gs pos="1250">
                      <a:srgbClr val="FFFFFF"/>
                    </a:gs>
                    <a:gs pos="100000">
                      <a:srgbClr val="FFFFFF"/>
                    </a:gs>
                  </a:gsLst>
                  <a:lin ang="5400000" scaled="0"/>
                </a:gradFill>
              </a:rPr>
              <a:t>, </a:t>
            </a:r>
            <a:r>
              <a:rPr lang="en-US" sz="2000" dirty="0" err="1">
                <a:gradFill>
                  <a:gsLst>
                    <a:gs pos="1250">
                      <a:srgbClr val="FFFFFF"/>
                    </a:gs>
                    <a:gs pos="100000">
                      <a:srgbClr val="FFFFFF"/>
                    </a:gs>
                  </a:gsLst>
                  <a:lin ang="5400000" scaled="0"/>
                </a:gradFill>
              </a:rPr>
              <a:t>FileStream.Write</a:t>
            </a:r>
            <a:r>
              <a:rPr lang="en-US" sz="2000" dirty="0">
                <a:gradFill>
                  <a:gsLst>
                    <a:gs pos="1250">
                      <a:srgbClr val="FFFFFF"/>
                    </a:gs>
                    <a:gs pos="100000">
                      <a:srgbClr val="FFFFFF"/>
                    </a:gs>
                  </a:gsLst>
                  <a:lin ang="5400000" scaled="0"/>
                </a:gradFill>
              </a:rPr>
              <a:t>, …)</a:t>
            </a:r>
          </a:p>
          <a:p>
            <a:pPr lvl="1">
              <a:buClr>
                <a:srgbClr val="FFFFFF"/>
              </a:buClr>
              <a:buFont typeface="Arial" panose="020B0604020202020204" pitchFamily="34" charset="0"/>
              <a:buChar char="•"/>
            </a:pPr>
            <a:r>
              <a:rPr lang="en-US" sz="2000" dirty="0">
                <a:gradFill>
                  <a:gsLst>
                    <a:gs pos="1250">
                      <a:srgbClr val="FFFFFF"/>
                    </a:gs>
                    <a:gs pos="100000">
                      <a:srgbClr val="FFFFFF"/>
                    </a:gs>
                  </a:gsLst>
                  <a:lin ang="5400000" scaled="0"/>
                </a:gradFill>
              </a:rPr>
              <a:t>Many more</a:t>
            </a:r>
          </a:p>
          <a:p>
            <a:pPr>
              <a:buClr>
                <a:srgbClr val="FFFFFF"/>
              </a:buClr>
              <a:buFont typeface="Arial" panose="020B0604020202020204" pitchFamily="34" charset="0"/>
              <a:buChar char="•"/>
            </a:pPr>
            <a:r>
              <a:rPr lang="en-US" sz="3600" dirty="0">
                <a:gradFill>
                  <a:gsLst>
                    <a:gs pos="1250">
                      <a:srgbClr val="FFFFFF"/>
                    </a:gs>
                    <a:gs pos="100000">
                      <a:srgbClr val="FFFFFF"/>
                    </a:gs>
                  </a:gsLst>
                  <a:lin ang="5400000" scaled="0"/>
                </a:gradFill>
              </a:rPr>
              <a:t>Supports standard file system semantics</a:t>
            </a:r>
          </a:p>
          <a:p>
            <a:pPr lvl="1">
              <a:buClr>
                <a:srgbClr val="FFFFFF"/>
              </a:buClr>
              <a:buFont typeface="Arial" panose="020B0604020202020204" pitchFamily="34" charset="0"/>
              <a:buChar char="•"/>
            </a:pPr>
            <a:r>
              <a:rPr lang="en-US" sz="2000" dirty="0">
                <a:gradFill>
                  <a:gsLst>
                    <a:gs pos="1250">
                      <a:srgbClr val="FFFFFF"/>
                    </a:gs>
                    <a:gs pos="100000">
                      <a:srgbClr val="FFFFFF"/>
                    </a:gs>
                  </a:gsLst>
                  <a:lin ang="5400000" scaled="0"/>
                </a:gradFill>
              </a:rPr>
              <a:t>Move and rename files and directories</a:t>
            </a:r>
          </a:p>
          <a:p>
            <a:pPr lvl="1">
              <a:buClr>
                <a:srgbClr val="FFFFFF"/>
              </a:buClr>
              <a:buFont typeface="Arial" panose="020B0604020202020204" pitchFamily="34" charset="0"/>
              <a:buChar char="•"/>
            </a:pPr>
            <a:r>
              <a:rPr lang="en-US" sz="2000" dirty="0">
                <a:gradFill>
                  <a:gsLst>
                    <a:gs pos="1250">
                      <a:srgbClr val="FFFFFF"/>
                    </a:gs>
                    <a:gs pos="100000">
                      <a:srgbClr val="FFFFFF"/>
                    </a:gs>
                  </a:gsLst>
                  <a:lin ang="5400000" scaled="0"/>
                </a:gradFill>
              </a:rPr>
              <a:t>Read-only, write through, overlapped</a:t>
            </a:r>
          </a:p>
          <a:p>
            <a:pPr lvl="1">
              <a:buClr>
                <a:srgbClr val="FFFFFF"/>
              </a:buClr>
              <a:buFont typeface="Arial" panose="020B0604020202020204" pitchFamily="34" charset="0"/>
              <a:buChar char="•"/>
            </a:pPr>
            <a:r>
              <a:rPr lang="en-US" sz="2000" dirty="0">
                <a:solidFill>
                  <a:srgbClr val="FFFFFF"/>
                </a:solidFill>
              </a:rPr>
              <a:t>Change notifications</a:t>
            </a:r>
          </a:p>
        </p:txBody>
      </p:sp>
      <p:pic>
        <p:nvPicPr>
          <p:cNvPr id="5" name="Picture 4"/>
          <p:cNvPicPr>
            <a:picLocks noChangeAspect="1"/>
          </p:cNvPicPr>
          <p:nvPr/>
        </p:nvPicPr>
        <p:blipFill>
          <a:blip r:embed="rId3"/>
          <a:stretch>
            <a:fillRect/>
          </a:stretch>
        </p:blipFill>
        <p:spPr>
          <a:xfrm>
            <a:off x="11272965" y="65991"/>
            <a:ext cx="862569" cy="746810"/>
          </a:xfrm>
          <a:prstGeom prst="rect">
            <a:avLst/>
          </a:prstGeom>
        </p:spPr>
      </p:pic>
    </p:spTree>
    <p:extLst>
      <p:ext uri="{BB962C8B-B14F-4D97-AF65-F5344CB8AC3E}">
        <p14:creationId xmlns:p14="http://schemas.microsoft.com/office/powerpoint/2010/main" val="89906130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525" y="0"/>
            <a:ext cx="12201525" cy="812800"/>
          </a:xfrm>
          <a:prstGeom prst="rect">
            <a:avLst/>
          </a:prstGeom>
        </p:spPr>
        <p:txBody>
          <a:bodyPr/>
          <a:lstStyle/>
          <a:p>
            <a:r>
              <a:rPr lang="en-US" dirty="0" smtClean="0"/>
              <a:t>Azure Files</a:t>
            </a:r>
            <a:endParaRPr lang="en-US" dirty="0"/>
          </a:p>
        </p:txBody>
      </p:sp>
      <p:pic>
        <p:nvPicPr>
          <p:cNvPr id="5" name="Picture 4"/>
          <p:cNvPicPr>
            <a:picLocks noChangeAspect="1"/>
          </p:cNvPicPr>
          <p:nvPr/>
        </p:nvPicPr>
        <p:blipFill>
          <a:blip r:embed="rId2"/>
          <a:stretch>
            <a:fillRect/>
          </a:stretch>
        </p:blipFill>
        <p:spPr>
          <a:xfrm>
            <a:off x="1115835" y="1189495"/>
            <a:ext cx="9958745" cy="5053251"/>
          </a:xfrm>
          <a:prstGeom prst="rect">
            <a:avLst/>
          </a:prstGeom>
        </p:spPr>
      </p:pic>
      <p:pic>
        <p:nvPicPr>
          <p:cNvPr id="4" name="Picture 3"/>
          <p:cNvPicPr>
            <a:picLocks noChangeAspect="1"/>
          </p:cNvPicPr>
          <p:nvPr/>
        </p:nvPicPr>
        <p:blipFill>
          <a:blip r:embed="rId3"/>
          <a:stretch>
            <a:fillRect/>
          </a:stretch>
        </p:blipFill>
        <p:spPr>
          <a:xfrm>
            <a:off x="11272965" y="65991"/>
            <a:ext cx="862569" cy="746810"/>
          </a:xfrm>
          <a:prstGeom prst="rect">
            <a:avLst/>
          </a:prstGeom>
        </p:spPr>
      </p:pic>
    </p:spTree>
    <p:extLst>
      <p:ext uri="{BB962C8B-B14F-4D97-AF65-F5344CB8AC3E}">
        <p14:creationId xmlns:p14="http://schemas.microsoft.com/office/powerpoint/2010/main" val="55745545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525" y="0"/>
            <a:ext cx="12201525" cy="812800"/>
          </a:xfrm>
          <a:prstGeom prst="rect">
            <a:avLst/>
          </a:prstGeom>
        </p:spPr>
        <p:txBody>
          <a:bodyPr/>
          <a:lstStyle/>
          <a:p>
            <a:r>
              <a:rPr lang="en-US" dirty="0" smtClean="0"/>
              <a:t>Azure Files</a:t>
            </a:r>
            <a:endParaRPr lang="en-US" dirty="0"/>
          </a:p>
        </p:txBody>
      </p:sp>
      <p:pic>
        <p:nvPicPr>
          <p:cNvPr id="2" name="Picture 1"/>
          <p:cNvPicPr>
            <a:picLocks noChangeAspect="1"/>
          </p:cNvPicPr>
          <p:nvPr/>
        </p:nvPicPr>
        <p:blipFill>
          <a:blip r:embed="rId2"/>
          <a:stretch>
            <a:fillRect/>
          </a:stretch>
        </p:blipFill>
        <p:spPr>
          <a:xfrm>
            <a:off x="2859311" y="1173731"/>
            <a:ext cx="5779832" cy="5317974"/>
          </a:xfrm>
          <a:prstGeom prst="rect">
            <a:avLst/>
          </a:prstGeom>
        </p:spPr>
      </p:pic>
      <p:pic>
        <p:nvPicPr>
          <p:cNvPr id="4" name="Picture 3"/>
          <p:cNvPicPr>
            <a:picLocks noChangeAspect="1"/>
          </p:cNvPicPr>
          <p:nvPr/>
        </p:nvPicPr>
        <p:blipFill>
          <a:blip r:embed="rId3"/>
          <a:stretch>
            <a:fillRect/>
          </a:stretch>
        </p:blipFill>
        <p:spPr>
          <a:xfrm>
            <a:off x="11272965" y="65991"/>
            <a:ext cx="862569" cy="746810"/>
          </a:xfrm>
          <a:prstGeom prst="rect">
            <a:avLst/>
          </a:prstGeom>
        </p:spPr>
      </p:pic>
    </p:spTree>
    <p:extLst>
      <p:ext uri="{BB962C8B-B14F-4D97-AF65-F5344CB8AC3E}">
        <p14:creationId xmlns:p14="http://schemas.microsoft.com/office/powerpoint/2010/main" val="183023119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525" y="0"/>
            <a:ext cx="12201525" cy="812800"/>
          </a:xfrm>
          <a:prstGeom prst="rect">
            <a:avLst/>
          </a:prstGeom>
        </p:spPr>
        <p:txBody>
          <a:bodyPr/>
          <a:lstStyle/>
          <a:p>
            <a:r>
              <a:rPr lang="en-US" dirty="0" smtClean="0"/>
              <a:t>Azure Files</a:t>
            </a:r>
            <a:endParaRPr lang="en-US" dirty="0"/>
          </a:p>
        </p:txBody>
      </p:sp>
      <p:pic>
        <p:nvPicPr>
          <p:cNvPr id="5" name="Picture 4"/>
          <p:cNvPicPr>
            <a:picLocks noChangeAspect="1"/>
          </p:cNvPicPr>
          <p:nvPr/>
        </p:nvPicPr>
        <p:blipFill>
          <a:blip r:embed="rId2"/>
          <a:stretch>
            <a:fillRect/>
          </a:stretch>
        </p:blipFill>
        <p:spPr>
          <a:xfrm>
            <a:off x="675302" y="1332627"/>
            <a:ext cx="10839812" cy="4311113"/>
          </a:xfrm>
          <a:prstGeom prst="rect">
            <a:avLst/>
          </a:prstGeom>
        </p:spPr>
      </p:pic>
      <p:pic>
        <p:nvPicPr>
          <p:cNvPr id="4" name="Picture 3"/>
          <p:cNvPicPr>
            <a:picLocks noChangeAspect="1"/>
          </p:cNvPicPr>
          <p:nvPr/>
        </p:nvPicPr>
        <p:blipFill>
          <a:blip r:embed="rId3"/>
          <a:stretch>
            <a:fillRect/>
          </a:stretch>
        </p:blipFill>
        <p:spPr>
          <a:xfrm>
            <a:off x="11272965" y="65991"/>
            <a:ext cx="862569" cy="746810"/>
          </a:xfrm>
          <a:prstGeom prst="rect">
            <a:avLst/>
          </a:prstGeom>
        </p:spPr>
      </p:pic>
    </p:spTree>
    <p:extLst>
      <p:ext uri="{BB962C8B-B14F-4D97-AF65-F5344CB8AC3E}">
        <p14:creationId xmlns:p14="http://schemas.microsoft.com/office/powerpoint/2010/main" val="14000196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36575" y="112713"/>
            <a:ext cx="11655425" cy="898525"/>
          </a:xfrm>
          <a:prstGeom prst="rect">
            <a:avLst/>
          </a:prstGeom>
        </p:spPr>
        <p:txBody>
          <a:bodyPr/>
          <a:lstStyle/>
          <a:p>
            <a:r>
              <a:rPr lang="en-US" dirty="0" smtClean="0"/>
              <a:t>Azure Files vs Blobs</a:t>
            </a:r>
            <a:endParaRPr lang="en-US" sz="1765" dirty="0">
              <a:gradFill>
                <a:gsLst>
                  <a:gs pos="1250">
                    <a:schemeClr val="tx2"/>
                  </a:gs>
                  <a:gs pos="100000">
                    <a:schemeClr val="tx2"/>
                  </a:gs>
                </a:gsLst>
                <a:lin ang="5400000" scaled="0"/>
              </a:gradFill>
            </a:endParaRPr>
          </a:p>
        </p:txBody>
      </p:sp>
      <p:graphicFrame>
        <p:nvGraphicFramePr>
          <p:cNvPr id="3" name="Table 2"/>
          <p:cNvGraphicFramePr>
            <a:graphicFrameLocks noGrp="1"/>
          </p:cNvGraphicFramePr>
          <p:nvPr>
            <p:extLst/>
          </p:nvPr>
        </p:nvGraphicFramePr>
        <p:xfrm>
          <a:off x="512672" y="1011802"/>
          <a:ext cx="11294830" cy="5808108"/>
        </p:xfrm>
        <a:graphic>
          <a:graphicData uri="http://schemas.openxmlformats.org/drawingml/2006/table">
            <a:tbl>
              <a:tblPr firstRow="1">
                <a:tableStyleId>{5C22544A-7EE6-4342-B048-85BDC9FD1C3A}</a:tableStyleId>
              </a:tblPr>
              <a:tblGrid>
                <a:gridCol w="2383209"/>
                <a:gridCol w="3411039"/>
                <a:gridCol w="5500582"/>
              </a:tblGrid>
              <a:tr h="429715">
                <a:tc>
                  <a:txBody>
                    <a:bodyPr/>
                    <a:lstStyle/>
                    <a:p>
                      <a:pPr marL="0" marR="0" algn="l">
                        <a:lnSpc>
                          <a:spcPct val="115000"/>
                        </a:lnSpc>
                        <a:spcBef>
                          <a:spcPts val="0"/>
                        </a:spcBef>
                        <a:spcAft>
                          <a:spcPts val="1000"/>
                        </a:spcAft>
                      </a:pPr>
                      <a:r>
                        <a:rPr lang="en-US" sz="1400" dirty="0">
                          <a:effectLst/>
                        </a:rPr>
                        <a:t>Description</a:t>
                      </a:r>
                      <a:endParaRPr lang="en-US" sz="1400" dirty="0">
                        <a:effectLst/>
                        <a:latin typeface="Calibri"/>
                        <a:ea typeface="Calibri"/>
                        <a:cs typeface="Times New Roman"/>
                      </a:endParaRPr>
                    </a:p>
                  </a:txBody>
                  <a:tcPr marL="0" marR="0" marT="0" marB="0" anchor="ctr"/>
                </a:tc>
                <a:tc>
                  <a:txBody>
                    <a:bodyPr/>
                    <a:lstStyle/>
                    <a:p>
                      <a:pPr marL="0" marR="0" algn="l">
                        <a:lnSpc>
                          <a:spcPct val="115000"/>
                        </a:lnSpc>
                        <a:spcBef>
                          <a:spcPts val="0"/>
                        </a:spcBef>
                        <a:spcAft>
                          <a:spcPts val="1000"/>
                        </a:spcAft>
                      </a:pPr>
                      <a:r>
                        <a:rPr lang="en-US" sz="1400">
                          <a:effectLst/>
                        </a:rPr>
                        <a:t>Azure Blobs</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a:effectLst/>
                        </a:rPr>
                        <a:t>Azure Files</a:t>
                      </a:r>
                      <a:endParaRPr lang="en-US" sz="1400">
                        <a:effectLst/>
                        <a:latin typeface="Calibri"/>
                        <a:ea typeface="Calibri"/>
                        <a:cs typeface="Times New Roman"/>
                      </a:endParaRPr>
                    </a:p>
                  </a:txBody>
                  <a:tcPr marL="64227" marR="64227" marT="32113" marB="32113" anchor="ctr"/>
                </a:tc>
              </a:tr>
              <a:tr h="545307">
                <a:tc>
                  <a:txBody>
                    <a:bodyPr/>
                    <a:lstStyle/>
                    <a:p>
                      <a:pPr marL="0" marR="0" algn="l">
                        <a:lnSpc>
                          <a:spcPct val="115000"/>
                        </a:lnSpc>
                        <a:spcBef>
                          <a:spcPts val="0"/>
                        </a:spcBef>
                        <a:spcAft>
                          <a:spcPts val="1000"/>
                        </a:spcAft>
                      </a:pPr>
                      <a:r>
                        <a:rPr lang="en-US" sz="1400" b="1">
                          <a:solidFill>
                            <a:schemeClr val="tx1"/>
                          </a:solidFill>
                          <a:effectLst/>
                        </a:rPr>
                        <a:t>Durability  </a:t>
                      </a:r>
                      <a:br>
                        <a:rPr lang="en-US" sz="1400" b="1">
                          <a:solidFill>
                            <a:schemeClr val="tx1"/>
                          </a:solidFill>
                          <a:effectLst/>
                        </a:rPr>
                      </a:br>
                      <a:r>
                        <a:rPr lang="en-US" sz="1400" b="1">
                          <a:solidFill>
                            <a:schemeClr val="tx1"/>
                          </a:solidFill>
                          <a:effectLst/>
                        </a:rPr>
                        <a:t>Options</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a:effectLst/>
                        </a:rPr>
                        <a:t>LRS, ZRS, GRS (and  RA-GRS for higher availability)</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a:effectLst/>
                        </a:rPr>
                        <a:t>LRS, GRS</a:t>
                      </a:r>
                      <a:endParaRPr lang="en-US" sz="1400">
                        <a:effectLst/>
                        <a:latin typeface="Calibri"/>
                        <a:ea typeface="Calibri"/>
                        <a:cs typeface="Times New Roman"/>
                      </a:endParaRPr>
                    </a:p>
                  </a:txBody>
                  <a:tcPr marL="64227" marR="64227" marT="32113" marB="32113" anchor="ctr"/>
                </a:tc>
              </a:tr>
              <a:tr h="545307">
                <a:tc>
                  <a:txBody>
                    <a:bodyPr/>
                    <a:lstStyle/>
                    <a:p>
                      <a:pPr marL="0" marR="0" algn="l">
                        <a:lnSpc>
                          <a:spcPct val="115000"/>
                        </a:lnSpc>
                        <a:spcBef>
                          <a:spcPts val="0"/>
                        </a:spcBef>
                        <a:spcAft>
                          <a:spcPts val="1000"/>
                        </a:spcAft>
                      </a:pPr>
                      <a:r>
                        <a:rPr lang="en-US" sz="1400" b="1">
                          <a:solidFill>
                            <a:schemeClr val="tx1"/>
                          </a:solidFill>
                          <a:effectLst/>
                        </a:rPr>
                        <a:t>Accessibility</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a:effectLst/>
                        </a:rPr>
                        <a:t>REST APIs</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a:effectLst/>
                        </a:rPr>
                        <a:t>SMB 2.1 (standard file system APIs)</a:t>
                      </a:r>
                      <a:br>
                        <a:rPr lang="en-US" sz="1400">
                          <a:effectLst/>
                        </a:rPr>
                      </a:br>
                      <a:r>
                        <a:rPr lang="en-US" sz="1400">
                          <a:effectLst/>
                        </a:rPr>
                        <a:t>REST APIs </a:t>
                      </a:r>
                      <a:endParaRPr lang="en-US" sz="1400">
                        <a:effectLst/>
                        <a:latin typeface="Calibri"/>
                        <a:ea typeface="Calibri"/>
                        <a:cs typeface="Times New Roman"/>
                      </a:endParaRPr>
                    </a:p>
                  </a:txBody>
                  <a:tcPr marL="64227" marR="64227" marT="32113" marB="32113" anchor="ctr"/>
                </a:tc>
              </a:tr>
              <a:tr h="545307">
                <a:tc>
                  <a:txBody>
                    <a:bodyPr/>
                    <a:lstStyle/>
                    <a:p>
                      <a:pPr marL="0" marR="0" algn="l">
                        <a:lnSpc>
                          <a:spcPct val="115000"/>
                        </a:lnSpc>
                        <a:spcBef>
                          <a:spcPts val="0"/>
                        </a:spcBef>
                        <a:spcAft>
                          <a:spcPts val="1000"/>
                        </a:spcAft>
                      </a:pPr>
                      <a:r>
                        <a:rPr lang="en-US" sz="1400" b="1">
                          <a:solidFill>
                            <a:schemeClr val="tx1"/>
                          </a:solidFill>
                          <a:effectLst/>
                        </a:rPr>
                        <a:t>Connectivity</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a:effectLst/>
                        </a:rPr>
                        <a:t>REST – Worldwide</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a:effectLst/>
                        </a:rPr>
                        <a:t>SMB 2.1 - Within region</a:t>
                      </a:r>
                      <a:br>
                        <a:rPr lang="en-US" sz="1400">
                          <a:effectLst/>
                        </a:rPr>
                      </a:br>
                      <a:r>
                        <a:rPr lang="en-US" sz="1400">
                          <a:effectLst/>
                        </a:rPr>
                        <a:t>REST – Worldwide</a:t>
                      </a:r>
                      <a:endParaRPr lang="en-US" sz="1400">
                        <a:effectLst/>
                        <a:latin typeface="Calibri"/>
                        <a:ea typeface="Calibri"/>
                        <a:cs typeface="Times New Roman"/>
                      </a:endParaRPr>
                    </a:p>
                  </a:txBody>
                  <a:tcPr marL="64227" marR="64227" marT="32113" marB="32113" anchor="ctr"/>
                </a:tc>
              </a:tr>
              <a:tr h="791502">
                <a:tc>
                  <a:txBody>
                    <a:bodyPr/>
                    <a:lstStyle/>
                    <a:p>
                      <a:pPr marL="0" marR="0" algn="l">
                        <a:lnSpc>
                          <a:spcPct val="115000"/>
                        </a:lnSpc>
                        <a:spcBef>
                          <a:spcPts val="0"/>
                        </a:spcBef>
                        <a:spcAft>
                          <a:spcPts val="1000"/>
                        </a:spcAft>
                      </a:pPr>
                      <a:r>
                        <a:rPr lang="en-US" sz="1400" b="1">
                          <a:solidFill>
                            <a:schemeClr val="tx1"/>
                          </a:solidFill>
                          <a:effectLst/>
                        </a:rPr>
                        <a:t>Endpoints</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u="sng">
                          <a:effectLst/>
                          <a:hlinkClick r:id="rId3"/>
                        </a:rPr>
                        <a:t>http://myaccount.blob.core.windows.net/mycontainer/myblob</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u="sng">
                          <a:effectLst/>
                          <a:hlinkClick r:id="rId4"/>
                        </a:rPr>
                        <a:t>\\myaccount.file.core.windows.net\myshare\myfile.txt</a:t>
                      </a:r>
                      <a:endParaRPr lang="en-US" sz="1400">
                        <a:effectLst/>
                      </a:endParaRPr>
                    </a:p>
                    <a:p>
                      <a:pPr marL="0" marR="0" algn="l">
                        <a:lnSpc>
                          <a:spcPct val="115000"/>
                        </a:lnSpc>
                        <a:spcBef>
                          <a:spcPts val="0"/>
                        </a:spcBef>
                        <a:spcAft>
                          <a:spcPts val="1000"/>
                        </a:spcAft>
                      </a:pPr>
                      <a:r>
                        <a:rPr lang="en-US" sz="1400" u="sng">
                          <a:effectLst/>
                          <a:hlinkClick r:id="rId5"/>
                        </a:rPr>
                        <a:t>http://myaccount.file.core.windows.net/myshare/myfile.txt</a:t>
                      </a:r>
                      <a:endParaRPr lang="en-US" sz="1400">
                        <a:effectLst/>
                        <a:latin typeface="Calibri"/>
                        <a:ea typeface="Calibri"/>
                        <a:cs typeface="Times New Roman"/>
                      </a:endParaRPr>
                    </a:p>
                  </a:txBody>
                  <a:tcPr marL="64227" marR="64227" marT="32113" marB="32113" anchor="ctr"/>
                </a:tc>
              </a:tr>
              <a:tr h="545307">
                <a:tc>
                  <a:txBody>
                    <a:bodyPr/>
                    <a:lstStyle/>
                    <a:p>
                      <a:pPr marL="0" marR="0" algn="l">
                        <a:lnSpc>
                          <a:spcPct val="115000"/>
                        </a:lnSpc>
                        <a:spcBef>
                          <a:spcPts val="0"/>
                        </a:spcBef>
                        <a:spcAft>
                          <a:spcPts val="1000"/>
                        </a:spcAft>
                      </a:pPr>
                      <a:r>
                        <a:rPr lang="en-US" sz="1400" b="1">
                          <a:solidFill>
                            <a:schemeClr val="tx1"/>
                          </a:solidFill>
                          <a:effectLst/>
                        </a:rPr>
                        <a:t>Directories</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a:effectLst/>
                        </a:rPr>
                        <a:t>Flat namespace  however prefix listing can simulate virtual directories</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a:effectLst/>
                        </a:rPr>
                        <a:t>True directory objects</a:t>
                      </a:r>
                      <a:endParaRPr lang="en-US" sz="1400">
                        <a:effectLst/>
                        <a:latin typeface="Calibri"/>
                        <a:ea typeface="Calibri"/>
                        <a:cs typeface="Times New Roman"/>
                      </a:endParaRPr>
                    </a:p>
                  </a:txBody>
                  <a:tcPr marL="64227" marR="64227" marT="32113" marB="32113" anchor="ctr"/>
                </a:tc>
              </a:tr>
              <a:tr h="473415">
                <a:tc>
                  <a:txBody>
                    <a:bodyPr/>
                    <a:lstStyle/>
                    <a:p>
                      <a:pPr marL="0" marR="0" algn="l">
                        <a:lnSpc>
                          <a:spcPct val="115000"/>
                        </a:lnSpc>
                        <a:spcBef>
                          <a:spcPts val="0"/>
                        </a:spcBef>
                        <a:spcAft>
                          <a:spcPts val="1000"/>
                        </a:spcAft>
                      </a:pPr>
                      <a:r>
                        <a:rPr lang="en-US" sz="1400" b="1">
                          <a:solidFill>
                            <a:schemeClr val="tx1"/>
                          </a:solidFill>
                          <a:effectLst/>
                        </a:rPr>
                        <a:t>Case Sensitivity of Names</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a:effectLst/>
                        </a:rPr>
                        <a:t>Case sensitive</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a:effectLst/>
                        </a:rPr>
                        <a:t>Case insensitive, but case preserving</a:t>
                      </a:r>
                      <a:endParaRPr lang="en-US" sz="1400">
                        <a:effectLst/>
                        <a:latin typeface="Calibri"/>
                        <a:ea typeface="Calibri"/>
                        <a:cs typeface="Times New Roman"/>
                      </a:endParaRPr>
                    </a:p>
                  </a:txBody>
                  <a:tcPr marL="64227" marR="64227" marT="32113" marB="32113" anchor="ctr"/>
                </a:tc>
              </a:tr>
              <a:tr h="473415">
                <a:tc>
                  <a:txBody>
                    <a:bodyPr/>
                    <a:lstStyle/>
                    <a:p>
                      <a:pPr marL="0" marR="0" algn="l">
                        <a:lnSpc>
                          <a:spcPct val="115000"/>
                        </a:lnSpc>
                        <a:spcBef>
                          <a:spcPts val="0"/>
                        </a:spcBef>
                        <a:spcAft>
                          <a:spcPts val="1000"/>
                        </a:spcAft>
                      </a:pPr>
                      <a:r>
                        <a:rPr lang="en-US" sz="1400" b="1">
                          <a:solidFill>
                            <a:schemeClr val="tx1"/>
                          </a:solidFill>
                          <a:effectLst/>
                        </a:rPr>
                        <a:t>Capacity</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a:effectLst/>
                        </a:rPr>
                        <a:t>Up to 500TB containers</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a:effectLst/>
                        </a:rPr>
                        <a:t>5TB file shares</a:t>
                      </a:r>
                      <a:endParaRPr lang="en-US" sz="1400">
                        <a:effectLst/>
                        <a:latin typeface="Calibri"/>
                        <a:ea typeface="Calibri"/>
                        <a:cs typeface="Times New Roman"/>
                      </a:endParaRPr>
                    </a:p>
                  </a:txBody>
                  <a:tcPr marL="64227" marR="64227" marT="32113" marB="32113" anchor="ctr"/>
                </a:tc>
              </a:tr>
              <a:tr h="473415">
                <a:tc>
                  <a:txBody>
                    <a:bodyPr/>
                    <a:lstStyle/>
                    <a:p>
                      <a:pPr marL="0" marR="0" algn="l">
                        <a:lnSpc>
                          <a:spcPct val="115000"/>
                        </a:lnSpc>
                        <a:spcBef>
                          <a:spcPts val="0"/>
                        </a:spcBef>
                        <a:spcAft>
                          <a:spcPts val="1000"/>
                        </a:spcAft>
                      </a:pPr>
                      <a:r>
                        <a:rPr lang="en-US" sz="1400" b="1">
                          <a:solidFill>
                            <a:schemeClr val="tx1"/>
                          </a:solidFill>
                          <a:effectLst/>
                        </a:rPr>
                        <a:t>Throughput</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a:effectLst/>
                        </a:rPr>
                        <a:t>Up to 60 MB/s per blob</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a:effectLst/>
                        </a:rPr>
                        <a:t>Up to 60 MB/s per share</a:t>
                      </a:r>
                      <a:endParaRPr lang="en-US" sz="1400">
                        <a:effectLst/>
                        <a:latin typeface="Calibri"/>
                        <a:ea typeface="Calibri"/>
                        <a:cs typeface="Times New Roman"/>
                      </a:endParaRPr>
                    </a:p>
                  </a:txBody>
                  <a:tcPr marL="64227" marR="64227" marT="32113" marB="32113" anchor="ctr"/>
                </a:tc>
              </a:tr>
              <a:tr h="473415">
                <a:tc>
                  <a:txBody>
                    <a:bodyPr/>
                    <a:lstStyle/>
                    <a:p>
                      <a:pPr marL="0" marR="0" algn="l">
                        <a:lnSpc>
                          <a:spcPct val="115000"/>
                        </a:lnSpc>
                        <a:spcBef>
                          <a:spcPts val="0"/>
                        </a:spcBef>
                        <a:spcAft>
                          <a:spcPts val="1000"/>
                        </a:spcAft>
                      </a:pPr>
                      <a:r>
                        <a:rPr lang="en-US" sz="1400" b="1">
                          <a:solidFill>
                            <a:schemeClr val="tx1"/>
                          </a:solidFill>
                          <a:effectLst/>
                        </a:rPr>
                        <a:t>Object size </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a:effectLst/>
                        </a:rPr>
                        <a:t>Up to 1 TB/blob</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a:effectLst/>
                        </a:rPr>
                        <a:t>Up to 1 TB/file</a:t>
                      </a:r>
                      <a:endParaRPr lang="en-US" sz="1400">
                        <a:effectLst/>
                        <a:latin typeface="Calibri"/>
                        <a:ea typeface="Calibri"/>
                        <a:cs typeface="Times New Roman"/>
                      </a:endParaRPr>
                    </a:p>
                  </a:txBody>
                  <a:tcPr marL="64227" marR="64227" marT="32113" marB="32113" anchor="ctr"/>
                </a:tc>
              </a:tr>
              <a:tr h="473415">
                <a:tc>
                  <a:txBody>
                    <a:bodyPr/>
                    <a:lstStyle/>
                    <a:p>
                      <a:pPr marL="0" marR="0" algn="l">
                        <a:lnSpc>
                          <a:spcPct val="115000"/>
                        </a:lnSpc>
                        <a:spcBef>
                          <a:spcPts val="0"/>
                        </a:spcBef>
                        <a:spcAft>
                          <a:spcPts val="1000"/>
                        </a:spcAft>
                      </a:pPr>
                      <a:r>
                        <a:rPr lang="en-US" sz="1400" b="1" dirty="0">
                          <a:solidFill>
                            <a:schemeClr val="tx1"/>
                          </a:solidFill>
                          <a:effectLst/>
                        </a:rPr>
                        <a:t>Billed capacity</a:t>
                      </a:r>
                      <a:endParaRPr lang="en-US" sz="1400" b="1" dirty="0">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gn="l">
                        <a:lnSpc>
                          <a:spcPct val="115000"/>
                        </a:lnSpc>
                        <a:spcBef>
                          <a:spcPts val="0"/>
                        </a:spcBef>
                        <a:spcAft>
                          <a:spcPts val="1000"/>
                        </a:spcAft>
                      </a:pPr>
                      <a:r>
                        <a:rPr lang="en-US" sz="1400">
                          <a:effectLst/>
                        </a:rPr>
                        <a:t>Based on bytes written</a:t>
                      </a:r>
                      <a:endParaRPr lang="en-US" sz="1400">
                        <a:effectLst/>
                        <a:latin typeface="Calibri"/>
                        <a:ea typeface="Calibri"/>
                        <a:cs typeface="Times New Roman"/>
                      </a:endParaRPr>
                    </a:p>
                  </a:txBody>
                  <a:tcPr marL="64227" marR="64227" marT="32113" marB="32113" anchor="ctr"/>
                </a:tc>
                <a:tc>
                  <a:txBody>
                    <a:bodyPr/>
                    <a:lstStyle/>
                    <a:p>
                      <a:pPr marL="0" marR="0" algn="l">
                        <a:lnSpc>
                          <a:spcPct val="115000"/>
                        </a:lnSpc>
                        <a:spcBef>
                          <a:spcPts val="0"/>
                        </a:spcBef>
                        <a:spcAft>
                          <a:spcPts val="1000"/>
                        </a:spcAft>
                      </a:pPr>
                      <a:r>
                        <a:rPr lang="en-US" sz="1400" dirty="0">
                          <a:effectLst/>
                        </a:rPr>
                        <a:t>Based on file size</a:t>
                      </a:r>
                      <a:endParaRPr lang="en-US" sz="1400" dirty="0">
                        <a:effectLst/>
                        <a:latin typeface="Calibri"/>
                        <a:ea typeface="Calibri"/>
                        <a:cs typeface="Times New Roman"/>
                      </a:endParaRPr>
                    </a:p>
                  </a:txBody>
                  <a:tcPr marL="64227" marR="64227" marT="32113" marB="32113" anchor="ctr"/>
                </a:tc>
              </a:tr>
            </a:tbl>
          </a:graphicData>
        </a:graphic>
      </p:graphicFrame>
      <p:pic>
        <p:nvPicPr>
          <p:cNvPr id="4" name="Picture 3"/>
          <p:cNvPicPr>
            <a:picLocks noChangeAspect="1"/>
          </p:cNvPicPr>
          <p:nvPr/>
        </p:nvPicPr>
        <p:blipFill>
          <a:blip r:embed="rId6"/>
          <a:stretch>
            <a:fillRect/>
          </a:stretch>
        </p:blipFill>
        <p:spPr>
          <a:xfrm>
            <a:off x="11272965" y="65991"/>
            <a:ext cx="862569" cy="746810"/>
          </a:xfrm>
          <a:prstGeom prst="rect">
            <a:avLst/>
          </a:prstGeom>
        </p:spPr>
      </p:pic>
    </p:spTree>
    <p:extLst>
      <p:ext uri="{BB962C8B-B14F-4D97-AF65-F5344CB8AC3E}">
        <p14:creationId xmlns:p14="http://schemas.microsoft.com/office/powerpoint/2010/main" val="151843229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smtClean="0"/>
              <a:t>Storage Blob</a:t>
            </a:r>
            <a:endParaRPr lang="en-US" sz="11500" dirty="0"/>
          </a:p>
        </p:txBody>
      </p:sp>
      <p:pic>
        <p:nvPicPr>
          <p:cNvPr id="5" name="Picture 4"/>
          <p:cNvPicPr>
            <a:picLocks noChangeAspect="1"/>
          </p:cNvPicPr>
          <p:nvPr/>
        </p:nvPicPr>
        <p:blipFill>
          <a:blip r:embed="rId3"/>
          <a:stretch>
            <a:fillRect/>
          </a:stretch>
        </p:blipFill>
        <p:spPr>
          <a:xfrm>
            <a:off x="5281165" y="381093"/>
            <a:ext cx="1629670" cy="1409101"/>
          </a:xfrm>
          <a:prstGeom prst="rect">
            <a:avLst/>
          </a:prstGeom>
        </p:spPr>
      </p:pic>
    </p:spTree>
    <p:extLst>
      <p:ext uri="{BB962C8B-B14F-4D97-AF65-F5344CB8AC3E}">
        <p14:creationId xmlns:p14="http://schemas.microsoft.com/office/powerpoint/2010/main" val="2656153546"/>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lstStyle/>
          <a:p>
            <a:r>
              <a:rPr lang="en-US" dirty="0" smtClean="0"/>
              <a:t>Azure Files vs Disks</a:t>
            </a:r>
            <a:endParaRPr lang="en-US" dirty="0"/>
          </a:p>
        </p:txBody>
      </p:sp>
      <p:graphicFrame>
        <p:nvGraphicFramePr>
          <p:cNvPr id="3" name="Table 2"/>
          <p:cNvGraphicFramePr>
            <a:graphicFrameLocks noGrp="1"/>
          </p:cNvGraphicFramePr>
          <p:nvPr>
            <p:extLst/>
          </p:nvPr>
        </p:nvGraphicFramePr>
        <p:xfrm>
          <a:off x="358943" y="1150341"/>
          <a:ext cx="11384471" cy="5742286"/>
        </p:xfrm>
        <a:graphic>
          <a:graphicData uri="http://schemas.openxmlformats.org/drawingml/2006/table">
            <a:tbl>
              <a:tblPr firstRow="1">
                <a:tableStyleId>{5C22544A-7EE6-4342-B048-85BDC9FD1C3A}</a:tableStyleId>
              </a:tblPr>
              <a:tblGrid>
                <a:gridCol w="2258679"/>
                <a:gridCol w="5360850"/>
                <a:gridCol w="3764942"/>
              </a:tblGrid>
              <a:tr h="487507">
                <a:tc>
                  <a:txBody>
                    <a:bodyPr/>
                    <a:lstStyle/>
                    <a:p>
                      <a:pPr marL="0" marR="0">
                        <a:lnSpc>
                          <a:spcPct val="115000"/>
                        </a:lnSpc>
                        <a:spcBef>
                          <a:spcPts val="0"/>
                        </a:spcBef>
                        <a:spcAft>
                          <a:spcPts val="1000"/>
                        </a:spcAft>
                      </a:pPr>
                      <a:r>
                        <a:rPr lang="en-US" sz="1400" dirty="0">
                          <a:effectLst/>
                        </a:rPr>
                        <a:t>Description</a:t>
                      </a:r>
                      <a:endParaRPr lang="en-US" sz="1400" dirty="0">
                        <a:effectLst/>
                        <a:latin typeface="Calibri"/>
                        <a:ea typeface="Calibri"/>
                        <a:cs typeface="Times New Roman"/>
                      </a:endParaRPr>
                    </a:p>
                  </a:txBody>
                  <a:tcPr marL="0" marR="0" marT="0" marB="0" anchor="ctr"/>
                </a:tc>
                <a:tc>
                  <a:txBody>
                    <a:bodyPr/>
                    <a:lstStyle/>
                    <a:p>
                      <a:pPr marL="0" marR="0">
                        <a:lnSpc>
                          <a:spcPct val="115000"/>
                        </a:lnSpc>
                        <a:spcBef>
                          <a:spcPts val="0"/>
                        </a:spcBef>
                        <a:spcAft>
                          <a:spcPts val="1000"/>
                        </a:spcAft>
                      </a:pPr>
                      <a:r>
                        <a:rPr lang="en-US" sz="1400">
                          <a:effectLst/>
                        </a:rPr>
                        <a:t>Disk</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Azure Files</a:t>
                      </a:r>
                      <a:endParaRPr lang="en-US" sz="1400">
                        <a:effectLst/>
                        <a:latin typeface="Calibri"/>
                        <a:ea typeface="Calibri"/>
                        <a:cs typeface="Times New Roman"/>
                      </a:endParaRPr>
                    </a:p>
                  </a:txBody>
                  <a:tcPr marL="64162" marR="64162" marT="32082" marB="32082" anchor="ctr"/>
                </a:tc>
              </a:tr>
              <a:tr h="481081">
                <a:tc>
                  <a:txBody>
                    <a:bodyPr/>
                    <a:lstStyle/>
                    <a:p>
                      <a:pPr marL="0" marR="0">
                        <a:lnSpc>
                          <a:spcPct val="115000"/>
                        </a:lnSpc>
                        <a:spcBef>
                          <a:spcPts val="0"/>
                        </a:spcBef>
                        <a:spcAft>
                          <a:spcPts val="1000"/>
                        </a:spcAft>
                      </a:pPr>
                      <a:r>
                        <a:rPr lang="en-US" sz="1400" b="1">
                          <a:solidFill>
                            <a:schemeClr val="tx1"/>
                          </a:solidFill>
                          <a:effectLst/>
                        </a:rPr>
                        <a:t>Relationship with Azure VMs</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effectLst/>
                        </a:rPr>
                        <a:t>Required for booting (OS Disk)</a:t>
                      </a:r>
                      <a:endParaRPr lang="en-US" sz="1400">
                        <a:effectLst/>
                        <a:latin typeface="Calibri"/>
                        <a:ea typeface="Calibri"/>
                        <a:cs typeface="Times New Roman"/>
                      </a:endParaRPr>
                    </a:p>
                  </a:txBody>
                  <a:tcPr marL="64162" marR="64162" marT="32082" marB="32082" anchor="ctr"/>
                </a:tc>
                <a:tc>
                  <a:txBody>
                    <a:bodyPr/>
                    <a:lstStyle/>
                    <a:p>
                      <a:pPr>
                        <a:lnSpc>
                          <a:spcPct val="107000"/>
                        </a:lnSpc>
                      </a:pPr>
                      <a:endParaRPr lang="en-US" sz="1400">
                        <a:effectLst/>
                        <a:latin typeface="Calibri"/>
                      </a:endParaRPr>
                    </a:p>
                  </a:txBody>
                  <a:tcPr marL="64162" marR="64162" marT="32082" marB="32082" anchor="ctr"/>
                </a:tc>
              </a:tr>
              <a:tr h="476235">
                <a:tc>
                  <a:txBody>
                    <a:bodyPr/>
                    <a:lstStyle/>
                    <a:p>
                      <a:pPr marL="0" marR="0">
                        <a:lnSpc>
                          <a:spcPct val="115000"/>
                        </a:lnSpc>
                        <a:spcBef>
                          <a:spcPts val="0"/>
                        </a:spcBef>
                        <a:spcAft>
                          <a:spcPts val="1000"/>
                        </a:spcAft>
                      </a:pPr>
                      <a:r>
                        <a:rPr lang="en-US" sz="1400" b="1">
                          <a:solidFill>
                            <a:schemeClr val="tx1"/>
                          </a:solidFill>
                          <a:effectLst/>
                        </a:rPr>
                        <a:t>Scope</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effectLst/>
                        </a:rPr>
                        <a:t>Exclusive/Isolated to a single VM</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Shared access across multiple VMs</a:t>
                      </a:r>
                      <a:endParaRPr lang="en-US" sz="1400">
                        <a:effectLst/>
                        <a:latin typeface="Calibri"/>
                        <a:ea typeface="Calibri"/>
                        <a:cs typeface="Times New Roman"/>
                      </a:endParaRPr>
                    </a:p>
                  </a:txBody>
                  <a:tcPr marL="64162" marR="64162" marT="32082" marB="32082" anchor="ctr"/>
                </a:tc>
              </a:tr>
              <a:tr h="476235">
                <a:tc>
                  <a:txBody>
                    <a:bodyPr/>
                    <a:lstStyle/>
                    <a:p>
                      <a:pPr marL="0" marR="0">
                        <a:lnSpc>
                          <a:spcPct val="115000"/>
                        </a:lnSpc>
                        <a:spcBef>
                          <a:spcPts val="0"/>
                        </a:spcBef>
                        <a:spcAft>
                          <a:spcPts val="1000"/>
                        </a:spcAft>
                      </a:pPr>
                      <a:r>
                        <a:rPr lang="en-US" sz="1400" b="1">
                          <a:solidFill>
                            <a:schemeClr val="tx1"/>
                          </a:solidFill>
                          <a:effectLst/>
                        </a:rPr>
                        <a:t>Snapshots and Copy</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effectLst/>
                        </a:rPr>
                        <a:t>Yes </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No</a:t>
                      </a:r>
                      <a:endParaRPr lang="en-US" sz="1400">
                        <a:effectLst/>
                        <a:latin typeface="Calibri"/>
                        <a:ea typeface="Calibri"/>
                        <a:cs typeface="Times New Roman"/>
                      </a:endParaRPr>
                    </a:p>
                  </a:txBody>
                  <a:tcPr marL="64162" marR="64162" marT="32082" marB="32082" anchor="ctr"/>
                </a:tc>
              </a:tr>
              <a:tr h="476235">
                <a:tc>
                  <a:txBody>
                    <a:bodyPr/>
                    <a:lstStyle/>
                    <a:p>
                      <a:pPr marL="0" marR="0">
                        <a:lnSpc>
                          <a:spcPct val="115000"/>
                        </a:lnSpc>
                        <a:spcBef>
                          <a:spcPts val="0"/>
                        </a:spcBef>
                        <a:spcAft>
                          <a:spcPts val="1000"/>
                        </a:spcAft>
                      </a:pPr>
                      <a:r>
                        <a:rPr lang="en-US" sz="1400" b="1">
                          <a:solidFill>
                            <a:schemeClr val="tx1"/>
                          </a:solidFill>
                          <a:effectLst/>
                        </a:rPr>
                        <a:t>Configuration</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effectLst/>
                        </a:rPr>
                        <a:t>Configured via portal/Management APIs and available at boot time</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Connect after boot (via net use on windows)</a:t>
                      </a:r>
                      <a:endParaRPr lang="en-US" sz="1400">
                        <a:effectLst/>
                        <a:latin typeface="Calibri"/>
                        <a:ea typeface="Calibri"/>
                        <a:cs typeface="Times New Roman"/>
                      </a:endParaRPr>
                    </a:p>
                  </a:txBody>
                  <a:tcPr marL="64162" marR="64162" marT="32082" marB="32082" anchor="ctr"/>
                </a:tc>
              </a:tr>
              <a:tr h="476235">
                <a:tc>
                  <a:txBody>
                    <a:bodyPr/>
                    <a:lstStyle/>
                    <a:p>
                      <a:pPr marL="0" marR="0">
                        <a:lnSpc>
                          <a:spcPct val="115000"/>
                        </a:lnSpc>
                        <a:spcBef>
                          <a:spcPts val="0"/>
                        </a:spcBef>
                        <a:spcAft>
                          <a:spcPts val="1000"/>
                        </a:spcAft>
                      </a:pPr>
                      <a:r>
                        <a:rPr lang="en-US" sz="1400" b="1">
                          <a:solidFill>
                            <a:schemeClr val="tx1"/>
                          </a:solidFill>
                          <a:effectLst/>
                        </a:rPr>
                        <a:t>Built-in authentication</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effectLst/>
                        </a:rPr>
                        <a:t>Built-in authentication</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Set up authentication on net use</a:t>
                      </a:r>
                      <a:endParaRPr lang="en-US" sz="1400">
                        <a:effectLst/>
                        <a:latin typeface="Calibri"/>
                        <a:ea typeface="Calibri"/>
                        <a:cs typeface="Times New Roman"/>
                      </a:endParaRPr>
                    </a:p>
                  </a:txBody>
                  <a:tcPr marL="64162" marR="64162" marT="32082" marB="32082" anchor="ctr"/>
                </a:tc>
              </a:tr>
              <a:tr h="476235">
                <a:tc>
                  <a:txBody>
                    <a:bodyPr/>
                    <a:lstStyle/>
                    <a:p>
                      <a:pPr marL="0" marR="0">
                        <a:lnSpc>
                          <a:spcPct val="115000"/>
                        </a:lnSpc>
                        <a:spcBef>
                          <a:spcPts val="0"/>
                        </a:spcBef>
                        <a:spcAft>
                          <a:spcPts val="1000"/>
                        </a:spcAft>
                      </a:pPr>
                      <a:r>
                        <a:rPr lang="en-US" sz="1400" b="1">
                          <a:solidFill>
                            <a:schemeClr val="tx1"/>
                          </a:solidFill>
                          <a:effectLst/>
                        </a:rPr>
                        <a:t>Cleanup</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effectLst/>
                        </a:rPr>
                        <a:t>Resources can be cleaned up with VM if needed</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Manually via standard file APIs or REST APIs</a:t>
                      </a:r>
                      <a:endParaRPr lang="en-US" sz="1400">
                        <a:effectLst/>
                        <a:latin typeface="Calibri"/>
                        <a:ea typeface="Calibri"/>
                        <a:cs typeface="Times New Roman"/>
                      </a:endParaRPr>
                    </a:p>
                  </a:txBody>
                  <a:tcPr marL="64162" marR="64162" marT="32082" marB="32082" anchor="ctr"/>
                </a:tc>
              </a:tr>
              <a:tr h="545245">
                <a:tc>
                  <a:txBody>
                    <a:bodyPr/>
                    <a:lstStyle/>
                    <a:p>
                      <a:pPr marL="0" marR="0">
                        <a:lnSpc>
                          <a:spcPct val="115000"/>
                        </a:lnSpc>
                        <a:spcBef>
                          <a:spcPts val="0"/>
                        </a:spcBef>
                        <a:spcAft>
                          <a:spcPts val="1000"/>
                        </a:spcAft>
                      </a:pPr>
                      <a:r>
                        <a:rPr lang="en-US" sz="1400" b="1">
                          <a:solidFill>
                            <a:schemeClr val="tx1"/>
                          </a:solidFill>
                          <a:effectLst/>
                        </a:rPr>
                        <a:t>Access via REST</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effectLst/>
                        </a:rPr>
                        <a:t>Can only access as fixed formatted VHD (single blob) via REST. Files stored in VHD cannot be accessed via REST.</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Individual files stored in share are accessible via REST</a:t>
                      </a:r>
                      <a:endParaRPr lang="en-US" sz="1400">
                        <a:effectLst/>
                        <a:latin typeface="Calibri"/>
                        <a:ea typeface="Calibri"/>
                        <a:cs typeface="Times New Roman"/>
                      </a:endParaRPr>
                    </a:p>
                  </a:txBody>
                  <a:tcPr marL="64162" marR="64162" marT="32082" marB="32082" anchor="ctr"/>
                </a:tc>
              </a:tr>
              <a:tr h="796857">
                <a:tc>
                  <a:txBody>
                    <a:bodyPr/>
                    <a:lstStyle/>
                    <a:p>
                      <a:pPr marL="0" marR="0">
                        <a:lnSpc>
                          <a:spcPct val="115000"/>
                        </a:lnSpc>
                        <a:spcBef>
                          <a:spcPts val="0"/>
                        </a:spcBef>
                        <a:spcAft>
                          <a:spcPts val="1000"/>
                        </a:spcAft>
                      </a:pPr>
                      <a:r>
                        <a:rPr lang="en-US" sz="1400" b="1">
                          <a:solidFill>
                            <a:schemeClr val="tx1"/>
                          </a:solidFill>
                          <a:effectLst/>
                        </a:rPr>
                        <a:t>Max Size</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effectLst/>
                        </a:rPr>
                        <a:t>1TB Disk</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5TB File Share</a:t>
                      </a:r>
                    </a:p>
                    <a:p>
                      <a:pPr marL="0" marR="0">
                        <a:lnSpc>
                          <a:spcPct val="115000"/>
                        </a:lnSpc>
                        <a:spcBef>
                          <a:spcPts val="0"/>
                        </a:spcBef>
                        <a:spcAft>
                          <a:spcPts val="1000"/>
                        </a:spcAft>
                      </a:pPr>
                      <a:r>
                        <a:rPr lang="en-US" sz="1400">
                          <a:effectLst/>
                        </a:rPr>
                        <a:t>1TB file within share</a:t>
                      </a:r>
                      <a:endParaRPr lang="en-US" sz="1400">
                        <a:effectLst/>
                        <a:latin typeface="Calibri"/>
                        <a:ea typeface="Calibri"/>
                        <a:cs typeface="Times New Roman"/>
                      </a:endParaRPr>
                    </a:p>
                  </a:txBody>
                  <a:tcPr marL="64162" marR="64162" marT="32082" marB="32082" anchor="ctr"/>
                </a:tc>
              </a:tr>
              <a:tr h="476235">
                <a:tc>
                  <a:txBody>
                    <a:bodyPr/>
                    <a:lstStyle/>
                    <a:p>
                      <a:pPr marL="0" marR="0">
                        <a:lnSpc>
                          <a:spcPct val="115000"/>
                        </a:lnSpc>
                        <a:spcBef>
                          <a:spcPts val="0"/>
                        </a:spcBef>
                        <a:spcAft>
                          <a:spcPts val="1000"/>
                        </a:spcAft>
                      </a:pPr>
                      <a:r>
                        <a:rPr lang="en-US" sz="1400" b="1">
                          <a:solidFill>
                            <a:schemeClr val="tx1"/>
                          </a:solidFill>
                          <a:effectLst/>
                        </a:rPr>
                        <a:t>Max 8KB IOps</a:t>
                      </a:r>
                      <a:endParaRPr lang="en-US" sz="1400" b="1">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a:effectLst/>
                        </a:rPr>
                        <a:t>500 IOps</a:t>
                      </a:r>
                      <a:endParaRPr lang="en-US" sz="1400">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a:effectLst/>
                        </a:rPr>
                        <a:t>1000 IOps</a:t>
                      </a:r>
                      <a:endParaRPr lang="en-US" sz="1400">
                        <a:effectLst/>
                        <a:latin typeface="Calibri"/>
                        <a:ea typeface="Calibri"/>
                        <a:cs typeface="Times New Roman"/>
                      </a:endParaRPr>
                    </a:p>
                  </a:txBody>
                  <a:tcPr marL="64162" marR="64162" marT="32082" marB="32082" anchor="ctr"/>
                </a:tc>
              </a:tr>
              <a:tr h="476235">
                <a:tc>
                  <a:txBody>
                    <a:bodyPr/>
                    <a:lstStyle/>
                    <a:p>
                      <a:pPr marL="0" marR="0">
                        <a:lnSpc>
                          <a:spcPct val="115000"/>
                        </a:lnSpc>
                        <a:spcBef>
                          <a:spcPts val="0"/>
                        </a:spcBef>
                        <a:spcAft>
                          <a:spcPts val="1000"/>
                        </a:spcAft>
                      </a:pPr>
                      <a:r>
                        <a:rPr lang="en-US" sz="1400" b="1" u="none" dirty="0">
                          <a:solidFill>
                            <a:schemeClr val="tx1"/>
                          </a:solidFill>
                          <a:effectLst/>
                        </a:rPr>
                        <a:t>Throughput</a:t>
                      </a:r>
                      <a:endParaRPr lang="en-US" sz="1400" b="1" u="none" dirty="0">
                        <a:solidFill>
                          <a:schemeClr val="tx1"/>
                        </a:solidFill>
                        <a:effectLst/>
                        <a:latin typeface="Calibri"/>
                        <a:ea typeface="Calibri"/>
                        <a:cs typeface="Times New Roman"/>
                      </a:endParaRPr>
                    </a:p>
                  </a:txBody>
                  <a:tcPr marL="0" marR="0" marT="0" marB="0" anchor="ctr">
                    <a:solidFill>
                      <a:schemeClr val="accent1">
                        <a:lumMod val="75000"/>
                      </a:schemeClr>
                    </a:solidFill>
                  </a:tcPr>
                </a:tc>
                <a:tc>
                  <a:txBody>
                    <a:bodyPr/>
                    <a:lstStyle/>
                    <a:p>
                      <a:pPr marL="0" marR="0">
                        <a:lnSpc>
                          <a:spcPct val="115000"/>
                        </a:lnSpc>
                        <a:spcBef>
                          <a:spcPts val="0"/>
                        </a:spcBef>
                        <a:spcAft>
                          <a:spcPts val="1000"/>
                        </a:spcAft>
                      </a:pPr>
                      <a:r>
                        <a:rPr lang="en-US" sz="1400" u="none">
                          <a:effectLst/>
                        </a:rPr>
                        <a:t>Up to 60 MB/s per Disk</a:t>
                      </a:r>
                      <a:endParaRPr lang="en-US" sz="1400" u="none">
                        <a:effectLst/>
                        <a:latin typeface="Calibri"/>
                        <a:ea typeface="Calibri"/>
                        <a:cs typeface="Times New Roman"/>
                      </a:endParaRPr>
                    </a:p>
                  </a:txBody>
                  <a:tcPr marL="64162" marR="64162" marT="32082" marB="32082" anchor="ctr"/>
                </a:tc>
                <a:tc>
                  <a:txBody>
                    <a:bodyPr/>
                    <a:lstStyle/>
                    <a:p>
                      <a:pPr marL="0" marR="0">
                        <a:lnSpc>
                          <a:spcPct val="115000"/>
                        </a:lnSpc>
                        <a:spcBef>
                          <a:spcPts val="0"/>
                        </a:spcBef>
                        <a:spcAft>
                          <a:spcPts val="1000"/>
                        </a:spcAft>
                      </a:pPr>
                      <a:r>
                        <a:rPr lang="en-US" sz="1400" u="none" dirty="0">
                          <a:effectLst/>
                        </a:rPr>
                        <a:t>Up to 60 MB/s per File Share</a:t>
                      </a:r>
                      <a:endParaRPr lang="en-US" sz="1400" u="none" dirty="0">
                        <a:effectLst/>
                        <a:latin typeface="Calibri"/>
                        <a:ea typeface="Calibri"/>
                        <a:cs typeface="Times New Roman"/>
                      </a:endParaRPr>
                    </a:p>
                  </a:txBody>
                  <a:tcPr marL="64162" marR="64162" marT="32082" marB="32082" anchor="ctr"/>
                </a:tc>
              </a:tr>
            </a:tbl>
          </a:graphicData>
        </a:graphic>
      </p:graphicFrame>
      <p:pic>
        <p:nvPicPr>
          <p:cNvPr id="4" name="Picture 3"/>
          <p:cNvPicPr>
            <a:picLocks noChangeAspect="1"/>
          </p:cNvPicPr>
          <p:nvPr/>
        </p:nvPicPr>
        <p:blipFill>
          <a:blip r:embed="rId3"/>
          <a:stretch>
            <a:fillRect/>
          </a:stretch>
        </p:blipFill>
        <p:spPr>
          <a:xfrm>
            <a:off x="11272965" y="65991"/>
            <a:ext cx="862569" cy="746810"/>
          </a:xfrm>
          <a:prstGeom prst="rect">
            <a:avLst/>
          </a:prstGeom>
        </p:spPr>
      </p:pic>
    </p:spTree>
    <p:extLst>
      <p:ext uri="{BB962C8B-B14F-4D97-AF65-F5344CB8AC3E}">
        <p14:creationId xmlns:p14="http://schemas.microsoft.com/office/powerpoint/2010/main" val="18720962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0" y="1189038"/>
            <a:ext cx="11652250" cy="3829050"/>
          </a:xfrm>
          <a:prstGeom prst="rect">
            <a:avLst/>
          </a:prstGeom>
        </p:spPr>
        <p:txBody>
          <a:bodyPr>
            <a:normAutofit/>
          </a:bodyPr>
          <a:lstStyle/>
          <a:p>
            <a:pPr>
              <a:buFont typeface="Arial" panose="020B0604020202020204" pitchFamily="34" charset="0"/>
              <a:buChar char="•"/>
            </a:pPr>
            <a:r>
              <a:rPr lang="en-US" dirty="0" smtClean="0"/>
              <a:t>Windows Supported:</a:t>
            </a:r>
          </a:p>
          <a:p>
            <a:pPr lvl="1">
              <a:buFont typeface="Arial" panose="020B0604020202020204" pitchFamily="34" charset="0"/>
              <a:buChar char="•"/>
            </a:pPr>
            <a:r>
              <a:rPr lang="en-US" dirty="0" smtClean="0"/>
              <a:t>Windows Server 2008 R2</a:t>
            </a:r>
          </a:p>
          <a:p>
            <a:pPr lvl="1">
              <a:buFont typeface="Arial" panose="020B0604020202020204" pitchFamily="34" charset="0"/>
              <a:buChar char="•"/>
            </a:pPr>
            <a:r>
              <a:rPr lang="en-US" dirty="0"/>
              <a:t>Windows </a:t>
            </a:r>
            <a:r>
              <a:rPr lang="en-US" dirty="0" smtClean="0"/>
              <a:t>Server 2012</a:t>
            </a:r>
          </a:p>
          <a:p>
            <a:pPr lvl="1">
              <a:buFont typeface="Arial" panose="020B0604020202020204" pitchFamily="34" charset="0"/>
              <a:buChar char="•"/>
            </a:pPr>
            <a:r>
              <a:rPr lang="en-US" dirty="0"/>
              <a:t>Windows Server </a:t>
            </a:r>
            <a:r>
              <a:rPr lang="en-US" dirty="0" smtClean="0"/>
              <a:t>2012 R2</a:t>
            </a:r>
          </a:p>
          <a:p>
            <a:pPr lvl="1">
              <a:buFont typeface="Arial" panose="020B0604020202020204" pitchFamily="34" charset="0"/>
              <a:buChar char="•"/>
            </a:pPr>
            <a:endParaRPr lang="en-US" dirty="0" smtClean="0"/>
          </a:p>
          <a:p>
            <a:pPr>
              <a:buFont typeface="Arial" panose="020B0604020202020204" pitchFamily="34" charset="0"/>
              <a:buChar char="•"/>
            </a:pPr>
            <a:r>
              <a:rPr lang="en-US" dirty="0" smtClean="0"/>
              <a:t>Investigating Linux Support:</a:t>
            </a:r>
          </a:p>
          <a:p>
            <a:pPr lvl="1">
              <a:buFont typeface="Arial" panose="020B0604020202020204" pitchFamily="34" charset="0"/>
              <a:buChar char="•"/>
            </a:pPr>
            <a:r>
              <a:rPr lang="en-US" dirty="0" smtClean="0"/>
              <a:t>Ubuntu 13.10</a:t>
            </a:r>
          </a:p>
          <a:p>
            <a:pPr lvl="1">
              <a:buFont typeface="Arial" panose="020B0604020202020204" pitchFamily="34" charset="0"/>
              <a:buChar char="•"/>
            </a:pPr>
            <a:r>
              <a:rPr lang="en-US" dirty="0" smtClean="0"/>
              <a:t>Ubuntu 14.04 LTS</a:t>
            </a:r>
            <a:endParaRPr lang="en-US" dirty="0"/>
          </a:p>
        </p:txBody>
      </p:sp>
      <p:sp>
        <p:nvSpPr>
          <p:cNvPr id="3" name="Title 2"/>
          <p:cNvSpPr>
            <a:spLocks noGrp="1"/>
          </p:cNvSpPr>
          <p:nvPr>
            <p:ph type="title" idx="4294967295"/>
          </p:nvPr>
        </p:nvSpPr>
        <p:spPr>
          <a:xfrm>
            <a:off x="0" y="0"/>
            <a:ext cx="12201525" cy="812800"/>
          </a:xfrm>
          <a:prstGeom prst="rect">
            <a:avLst/>
          </a:prstGeom>
        </p:spPr>
        <p:txBody>
          <a:bodyPr/>
          <a:lstStyle/>
          <a:p>
            <a:r>
              <a:rPr lang="en-US" dirty="0" smtClean="0"/>
              <a:t>Azure Files – Client OS Support</a:t>
            </a:r>
            <a:endParaRPr lang="en-US" dirty="0"/>
          </a:p>
        </p:txBody>
      </p:sp>
      <p:pic>
        <p:nvPicPr>
          <p:cNvPr id="4" name="Picture 3"/>
          <p:cNvPicPr>
            <a:picLocks noChangeAspect="1"/>
          </p:cNvPicPr>
          <p:nvPr/>
        </p:nvPicPr>
        <p:blipFill>
          <a:blip r:embed="rId2"/>
          <a:stretch>
            <a:fillRect/>
          </a:stretch>
        </p:blipFill>
        <p:spPr>
          <a:xfrm>
            <a:off x="11272965" y="65991"/>
            <a:ext cx="862569" cy="746810"/>
          </a:xfrm>
          <a:prstGeom prst="rect">
            <a:avLst/>
          </a:prstGeom>
        </p:spPr>
      </p:pic>
    </p:spTree>
    <p:extLst>
      <p:ext uri="{BB962C8B-B14F-4D97-AF65-F5344CB8AC3E}">
        <p14:creationId xmlns:p14="http://schemas.microsoft.com/office/powerpoint/2010/main" val="2691338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smtClean="0"/>
              <a:t>Storage Queue</a:t>
            </a:r>
            <a:endParaRPr lang="en-US" sz="11500" dirty="0"/>
          </a:p>
        </p:txBody>
      </p:sp>
      <p:pic>
        <p:nvPicPr>
          <p:cNvPr id="5" name="Picture 4"/>
          <p:cNvPicPr>
            <a:picLocks noChangeAspect="1"/>
          </p:cNvPicPr>
          <p:nvPr/>
        </p:nvPicPr>
        <p:blipFill>
          <a:blip r:embed="rId2"/>
          <a:stretch>
            <a:fillRect/>
          </a:stretch>
        </p:blipFill>
        <p:spPr>
          <a:xfrm>
            <a:off x="5283240" y="381094"/>
            <a:ext cx="1625520" cy="1409100"/>
          </a:xfrm>
          <a:prstGeom prst="rect">
            <a:avLst/>
          </a:prstGeom>
        </p:spPr>
      </p:pic>
    </p:spTree>
    <p:extLst>
      <p:ext uri="{BB962C8B-B14F-4D97-AF65-F5344CB8AC3E}">
        <p14:creationId xmlns:p14="http://schemas.microsoft.com/office/powerpoint/2010/main" val="2400826589"/>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use a Queue?</a:t>
            </a:r>
            <a:endParaRPr lang="en-US" dirty="0"/>
          </a:p>
        </p:txBody>
      </p:sp>
      <p:sp>
        <p:nvSpPr>
          <p:cNvPr id="9" name="Content Placeholder 8"/>
          <p:cNvSpPr>
            <a:spLocks noGrp="1"/>
          </p:cNvSpPr>
          <p:nvPr>
            <p:ph sz="quarter" idx="10"/>
          </p:nvPr>
        </p:nvSpPr>
        <p:spPr/>
        <p:txBody>
          <a:bodyPr anchor="ctr"/>
          <a:lstStyle/>
          <a:p>
            <a:pPr marL="0" indent="0">
              <a:lnSpc>
                <a:spcPct val="150000"/>
              </a:lnSpc>
              <a:spcBef>
                <a:spcPts val="1200"/>
              </a:spcBef>
              <a:buNone/>
            </a:pPr>
            <a:r>
              <a:rPr lang="en-US" sz="3200" dirty="0"/>
              <a:t>Queue length reflects how well the backend processing nodes are doing. </a:t>
            </a:r>
          </a:p>
          <a:p>
            <a:pPr marL="0" indent="0">
              <a:lnSpc>
                <a:spcPct val="150000"/>
              </a:lnSpc>
              <a:spcBef>
                <a:spcPts val="1200"/>
              </a:spcBef>
              <a:buNone/>
            </a:pPr>
            <a:r>
              <a:rPr lang="en-US" sz="3200" dirty="0"/>
              <a:t>Decouples the application.</a:t>
            </a:r>
          </a:p>
          <a:p>
            <a:pPr marL="0" indent="0">
              <a:lnSpc>
                <a:spcPct val="150000"/>
              </a:lnSpc>
              <a:spcBef>
                <a:spcPts val="1200"/>
              </a:spcBef>
              <a:buNone/>
            </a:pPr>
            <a:r>
              <a:rPr lang="en-US" sz="3200" dirty="0"/>
              <a:t>Flexibility of efficient resource usage within an application.</a:t>
            </a:r>
          </a:p>
          <a:p>
            <a:pPr marL="0" indent="0">
              <a:lnSpc>
                <a:spcPct val="150000"/>
              </a:lnSpc>
              <a:spcBef>
                <a:spcPts val="1200"/>
              </a:spcBef>
              <a:buNone/>
            </a:pPr>
            <a:r>
              <a:rPr lang="en-US" sz="3200" dirty="0"/>
              <a:t>Absorb traffic bursts and reduce the impact of individual component failures. </a:t>
            </a:r>
          </a:p>
        </p:txBody>
      </p:sp>
    </p:spTree>
    <p:extLst>
      <p:ext uri="{BB962C8B-B14F-4D97-AF65-F5344CB8AC3E}">
        <p14:creationId xmlns:p14="http://schemas.microsoft.com/office/powerpoint/2010/main" val="5490799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9">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9">
                                            <p:txEl>
                                              <p:pRg st="0" end="0"/>
                                            </p:txEl>
                                          </p:spTgt>
                                        </p:tgtEl>
                                        <p:attrNameLst>
                                          <p:attrName>style.color</p:attrName>
                                        </p:attrNameLst>
                                      </p:cBhvr>
                                      <p:to>
                                        <a:srgbClr val="0088EE"/>
                                      </p:to>
                                    </p:animClr>
                                  </p:childTnLst>
                                </p:cTn>
                              </p:par>
                              <p:par>
                                <p:cTn id="11" presetID="3" presetClass="emph" presetSubtype="2" fill="hold" nodeType="withEffect">
                                  <p:stCondLst>
                                    <p:cond delay="200"/>
                                  </p:stCondLst>
                                  <p:childTnLst>
                                    <p:animClr clrSpc="rgb" dir="cw">
                                      <p:cBhvr override="childStyle">
                                        <p:cTn id="12" dur="500" fill="hold"/>
                                        <p:tgtEl>
                                          <p:spTgt spid="9">
                                            <p:txEl>
                                              <p:pRg st="1" end="1"/>
                                            </p:txEl>
                                          </p:spTgt>
                                        </p:tgtEl>
                                        <p:attrNameLst>
                                          <p:attrName>style.color</p:attrName>
                                        </p:attrNameLst>
                                      </p:cBhvr>
                                      <p:to>
                                        <a:srgbClr val="FFFFF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9">
                                            <p:txEl>
                                              <p:pRg st="1" end="1"/>
                                            </p:txEl>
                                          </p:spTgt>
                                        </p:tgtEl>
                                        <p:attrNameLst>
                                          <p:attrName>style.color</p:attrName>
                                        </p:attrNameLst>
                                      </p:cBhvr>
                                      <p:to>
                                        <a:srgbClr val="0088EE"/>
                                      </p:to>
                                    </p:animClr>
                                  </p:childTnLst>
                                </p:cTn>
                              </p:par>
                              <p:par>
                                <p:cTn id="17" presetID="3" presetClass="emph" presetSubtype="2" fill="hold" nodeType="withEffect">
                                  <p:stCondLst>
                                    <p:cond delay="200"/>
                                  </p:stCondLst>
                                  <p:childTnLst>
                                    <p:animClr clrSpc="rgb" dir="cw">
                                      <p:cBhvr override="childStyle">
                                        <p:cTn id="18" dur="500" fill="hold"/>
                                        <p:tgtEl>
                                          <p:spTgt spid="9">
                                            <p:txEl>
                                              <p:pRg st="2" end="2"/>
                                            </p:txEl>
                                          </p:spTgt>
                                        </p:tgtEl>
                                        <p:attrNameLst>
                                          <p:attrName>style.color</p:attrName>
                                        </p:attrNameLst>
                                      </p:cBhvr>
                                      <p:to>
                                        <a:srgbClr val="FFFFFF"/>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9">
                                            <p:txEl>
                                              <p:pRg st="2" end="2"/>
                                            </p:txEl>
                                          </p:spTgt>
                                        </p:tgtEl>
                                        <p:attrNameLst>
                                          <p:attrName>style.color</p:attrName>
                                        </p:attrNameLst>
                                      </p:cBhvr>
                                      <p:to>
                                        <a:srgbClr val="0088EE"/>
                                      </p:to>
                                    </p:animClr>
                                  </p:childTnLst>
                                </p:cTn>
                              </p:par>
                              <p:par>
                                <p:cTn id="23" presetID="3" presetClass="emph" presetSubtype="2" fill="hold" nodeType="withEffect">
                                  <p:stCondLst>
                                    <p:cond delay="250"/>
                                  </p:stCondLst>
                                  <p:childTnLst>
                                    <p:animClr clrSpc="rgb" dir="cw">
                                      <p:cBhvr override="childStyle">
                                        <p:cTn id="24" dur="500" fill="hold"/>
                                        <p:tgtEl>
                                          <p:spTgt spid="9">
                                            <p:txEl>
                                              <p:pRg st="3" end="3"/>
                                            </p:txEl>
                                          </p:spTgt>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Queue Components</a:t>
            </a:r>
            <a:endParaRPr lang="en-US" dirty="0"/>
          </a:p>
        </p:txBody>
      </p:sp>
      <p:sp>
        <p:nvSpPr>
          <p:cNvPr id="4" name="Content Placeholder 3"/>
          <p:cNvSpPr>
            <a:spLocks noGrp="1"/>
          </p:cNvSpPr>
          <p:nvPr>
            <p:ph sz="quarter" idx="10"/>
          </p:nvPr>
        </p:nvSpPr>
        <p:spPr>
          <a:xfrm>
            <a:off x="274712" y="2193928"/>
            <a:ext cx="7483833" cy="2719388"/>
          </a:xfrm>
        </p:spPr>
        <p:txBody>
          <a:bodyPr/>
          <a:lstStyle/>
          <a:p>
            <a:r>
              <a:rPr lang="en-US" sz="2800" dirty="0"/>
              <a:t>Storage Account: All access to Azure Storage is done through a storage account. </a:t>
            </a:r>
          </a:p>
          <a:p>
            <a:r>
              <a:rPr lang="en-US" sz="2800" dirty="0"/>
              <a:t>Queue: A queue contains a set of messages.</a:t>
            </a:r>
          </a:p>
          <a:p>
            <a:r>
              <a:rPr lang="en-US" sz="2800" dirty="0"/>
              <a:t>Message: A message, in any format, of up to 64KB.</a:t>
            </a:r>
          </a:p>
        </p:txBody>
      </p:sp>
      <p:pic>
        <p:nvPicPr>
          <p:cNvPr id="13"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9641" y="2377120"/>
            <a:ext cx="3772426" cy="2353003"/>
          </a:xfrm>
          <a:prstGeom prst="rect">
            <a:avLst/>
          </a:prstGeom>
          <a:ln w="76200">
            <a:solidFill>
              <a:schemeClr val="bg1"/>
            </a:solidFill>
          </a:ln>
        </p:spPr>
      </p:pic>
    </p:spTree>
    <p:extLst>
      <p:ext uri="{BB962C8B-B14F-4D97-AF65-F5344CB8AC3E}">
        <p14:creationId xmlns:p14="http://schemas.microsoft.com/office/powerpoint/2010/main" val="2832863996"/>
      </p:ext>
    </p:extLst>
  </p:cSld>
  <p:clrMapOvr>
    <a:masterClrMapping/>
  </p:clrMapOvr>
  <p:transition>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a:t>
            </a:r>
            <a:r>
              <a:rPr lang="en-US" dirty="0" smtClean="0"/>
              <a:t>format</a:t>
            </a:r>
            <a:endParaRPr lang="en-US" dirty="0"/>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http://{storage-account}.queue.core.windows.net/{queue}</a:t>
            </a:r>
          </a:p>
          <a:p>
            <a:pPr marL="0" indent="0">
              <a:buNone/>
            </a:pPr>
            <a:endParaRPr lang="en-US" dirty="0"/>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a:t>Queues are addressable using the following URL format</a:t>
            </a:r>
            <a:r>
              <a:rPr lang="en-US" sz="3600" dirty="0" smtClean="0"/>
              <a:t>:</a:t>
            </a:r>
            <a:endParaRPr lang="en-US" sz="3600" dirty="0"/>
          </a:p>
        </p:txBody>
      </p:sp>
    </p:spTree>
    <p:extLst>
      <p:ext uri="{BB962C8B-B14F-4D97-AF65-F5344CB8AC3E}">
        <p14:creationId xmlns:p14="http://schemas.microsoft.com/office/powerpoint/2010/main" val="2172637617"/>
      </p:ext>
    </p:extLst>
  </p:cSld>
  <p:clrMapOvr>
    <a:masterClrMapping/>
  </p:clrMapOvr>
  <p:transition>
    <p:fad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a:t>
            </a:r>
            <a:r>
              <a:rPr lang="en-US" dirty="0" smtClean="0"/>
              <a:t>format</a:t>
            </a:r>
            <a:endParaRPr lang="en-US" dirty="0"/>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 http://</a:t>
            </a:r>
            <a:r>
              <a:rPr lang="en-US" sz="2800" dirty="0" smtClean="0"/>
              <a:t>myaccount.queue.core.windows.net/imagesToDownload</a:t>
            </a:r>
            <a:endParaRPr lang="en-US" sz="2800" dirty="0"/>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smtClean="0"/>
              <a:t>Example:</a:t>
            </a:r>
            <a:endParaRPr lang="en-US" sz="3600" dirty="0"/>
          </a:p>
        </p:txBody>
      </p:sp>
    </p:spTree>
    <p:extLst>
      <p:ext uri="{BB962C8B-B14F-4D97-AF65-F5344CB8AC3E}">
        <p14:creationId xmlns:p14="http://schemas.microsoft.com/office/powerpoint/2010/main" val="1413947895"/>
      </p:ext>
    </p:extLst>
  </p:cSld>
  <p:clrMapOvr>
    <a:masterClrMapping/>
  </p:clrMapOvr>
  <p:transition>
    <p:fad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Arrow Connector 11"/>
          <p:cNvCxnSpPr>
            <a:stCxn id="16" idx="5"/>
            <a:endCxn id="44" idx="1"/>
          </p:cNvCxnSpPr>
          <p:nvPr/>
        </p:nvCxnSpPr>
        <p:spPr>
          <a:xfrm>
            <a:off x="3934028"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17" idx="7"/>
            <a:endCxn id="44" idx="1"/>
          </p:cNvCxnSpPr>
          <p:nvPr/>
        </p:nvCxnSpPr>
        <p:spPr>
          <a:xfrm flipV="1">
            <a:off x="3934028"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4" name="TextBox 23"/>
          <p:cNvSpPr txBox="1"/>
          <p:nvPr/>
        </p:nvSpPr>
        <p:spPr>
          <a:xfrm>
            <a:off x="2150500" y="1075003"/>
            <a:ext cx="190372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Producers</a:t>
            </a:r>
          </a:p>
        </p:txBody>
      </p:sp>
      <p:sp>
        <p:nvSpPr>
          <p:cNvPr id="15" name="TextBox 26"/>
          <p:cNvSpPr txBox="1"/>
          <p:nvPr/>
        </p:nvSpPr>
        <p:spPr>
          <a:xfrm>
            <a:off x="8034285" y="1075003"/>
            <a:ext cx="211070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Consumers</a:t>
            </a:r>
          </a:p>
        </p:txBody>
      </p:sp>
      <p:cxnSp>
        <p:nvCxnSpPr>
          <p:cNvPr id="19" name="Straight Arrow Connector 18"/>
          <p:cNvCxnSpPr>
            <a:stCxn id="46" idx="3"/>
            <a:endCxn id="6" idx="3"/>
          </p:cNvCxnSpPr>
          <p:nvPr/>
        </p:nvCxnSpPr>
        <p:spPr>
          <a:xfrm flipV="1">
            <a:off x="7008640"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46" idx="3"/>
            <a:endCxn id="7" idx="1"/>
          </p:cNvCxnSpPr>
          <p:nvPr/>
        </p:nvCxnSpPr>
        <p:spPr>
          <a:xfrm>
            <a:off x="7008640"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39" name="TextBox 23"/>
          <p:cNvSpPr txBox="1"/>
          <p:nvPr/>
        </p:nvSpPr>
        <p:spPr>
          <a:xfrm>
            <a:off x="5411961" y="2404194"/>
            <a:ext cx="1346844"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smtClean="0">
                <a:solidFill>
                  <a:schemeClr val="bg1"/>
                </a:solidFill>
                <a:latin typeface="+mj-lt"/>
              </a:rPr>
              <a:t>Queue</a:t>
            </a:r>
            <a:endParaRPr lang="en-US" sz="3200" dirty="0">
              <a:solidFill>
                <a:schemeClr val="bg1"/>
              </a:solidFill>
              <a:latin typeface="+mj-lt"/>
            </a:endParaRPr>
          </a:p>
        </p:txBody>
      </p:sp>
      <p:sp>
        <p:nvSpPr>
          <p:cNvPr id="6" name="Oval 5"/>
          <p:cNvSpPr/>
          <p:nvPr/>
        </p:nvSpPr>
        <p:spPr>
          <a:xfrm>
            <a:off x="7913486" y="16597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1</a:t>
            </a:r>
          </a:p>
        </p:txBody>
      </p:sp>
      <p:sp>
        <p:nvSpPr>
          <p:cNvPr id="7" name="Oval 6"/>
          <p:cNvSpPr/>
          <p:nvPr/>
        </p:nvSpPr>
        <p:spPr>
          <a:xfrm>
            <a:off x="7913486" y="36409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2</a:t>
            </a:r>
          </a:p>
        </p:txBody>
      </p:sp>
      <p:grpSp>
        <p:nvGrpSpPr>
          <p:cNvPr id="59" name="Group 58"/>
          <p:cNvGrpSpPr/>
          <p:nvPr/>
        </p:nvGrpSpPr>
        <p:grpSpPr>
          <a:xfrm>
            <a:off x="1926211" y="1659778"/>
            <a:ext cx="2352304" cy="3538444"/>
            <a:chOff x="1926211" y="1966810"/>
            <a:chExt cx="2352304" cy="3538444"/>
          </a:xfrm>
        </p:grpSpPr>
        <p:sp>
          <p:nvSpPr>
            <p:cNvPr id="16" name="Oval 15"/>
            <p:cNvSpPr/>
            <p:nvPr/>
          </p:nvSpPr>
          <p:spPr>
            <a:xfrm>
              <a:off x="1926211" y="19668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smtClean="0">
                  <a:solidFill>
                    <a:schemeClr val="bg1"/>
                  </a:solidFill>
                  <a:latin typeface="+mj-lt"/>
                </a:rPr>
                <a:t>P</a:t>
              </a:r>
              <a:r>
                <a:rPr lang="en-US" sz="4800" baseline="-25000" dirty="0" smtClean="0">
                  <a:solidFill>
                    <a:schemeClr val="bg1"/>
                  </a:solidFill>
                  <a:latin typeface="+mj-lt"/>
                </a:rPr>
                <a:t>1</a:t>
              </a:r>
              <a:endParaRPr lang="en-US" sz="4800" baseline="-25000" dirty="0">
                <a:solidFill>
                  <a:schemeClr val="bg1"/>
                </a:solidFill>
                <a:latin typeface="+mj-lt"/>
              </a:endParaRPr>
            </a:p>
          </p:txBody>
        </p:sp>
        <p:sp>
          <p:nvSpPr>
            <p:cNvPr id="17" name="Oval 16"/>
            <p:cNvSpPr/>
            <p:nvPr/>
          </p:nvSpPr>
          <p:spPr>
            <a:xfrm>
              <a:off x="1926211" y="39480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smtClean="0">
                  <a:solidFill>
                    <a:schemeClr val="bg1"/>
                  </a:solidFill>
                  <a:latin typeface="+mj-lt"/>
                </a:rPr>
                <a:t>P</a:t>
              </a:r>
              <a:r>
                <a:rPr lang="en-US" sz="4800" baseline="-25000" dirty="0">
                  <a:solidFill>
                    <a:schemeClr val="bg1"/>
                  </a:solidFill>
                  <a:latin typeface="+mj-lt"/>
                </a:rPr>
                <a:t>2</a:t>
              </a:r>
            </a:p>
          </p:txBody>
        </p:sp>
      </p:grpSp>
      <p:grpSp>
        <p:nvGrpSpPr>
          <p:cNvPr id="57" name="Group 56"/>
          <p:cNvGrpSpPr/>
          <p:nvPr/>
        </p:nvGrpSpPr>
        <p:grpSpPr>
          <a:xfrm>
            <a:off x="5183361" y="3009900"/>
            <a:ext cx="1825279" cy="838200"/>
            <a:chOff x="5183361" y="3390632"/>
            <a:chExt cx="1825279" cy="838200"/>
          </a:xfrm>
        </p:grpSpPr>
        <p:sp>
          <p:nvSpPr>
            <p:cNvPr id="44" name="Rectangle 43"/>
            <p:cNvSpPr/>
            <p:nvPr/>
          </p:nvSpPr>
          <p:spPr>
            <a:xfrm>
              <a:off x="51833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4</a:t>
              </a:r>
            </a:p>
          </p:txBody>
        </p:sp>
        <p:sp>
          <p:nvSpPr>
            <p:cNvPr id="45" name="Rectangle 44"/>
            <p:cNvSpPr/>
            <p:nvPr/>
          </p:nvSpPr>
          <p:spPr>
            <a:xfrm>
              <a:off x="56405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3</a:t>
              </a:r>
            </a:p>
          </p:txBody>
        </p:sp>
        <p:sp>
          <p:nvSpPr>
            <p:cNvPr id="46" name="Rectangle 45"/>
            <p:cNvSpPr/>
            <p:nvPr/>
          </p:nvSpPr>
          <p:spPr>
            <a:xfrm>
              <a:off x="6551440"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1</a:t>
              </a:r>
            </a:p>
          </p:txBody>
        </p:sp>
        <p:sp>
          <p:nvSpPr>
            <p:cNvPr id="47" name="Rectangle 46"/>
            <p:cNvSpPr/>
            <p:nvPr/>
          </p:nvSpPr>
          <p:spPr>
            <a:xfrm>
              <a:off x="60977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smtClean="0">
                  <a:solidFill>
                    <a:schemeClr val="bg1"/>
                  </a:solidFill>
                  <a:latin typeface="+mj-lt"/>
                </a:rPr>
                <a:t>2</a:t>
              </a:r>
              <a:endParaRPr lang="en-US" sz="4800" dirty="0">
                <a:solidFill>
                  <a:schemeClr val="bg1"/>
                </a:solidFill>
                <a:latin typeface="+mj-lt"/>
              </a:endParaRPr>
            </a:p>
          </p:txBody>
        </p:sp>
      </p:grpSp>
      <p:sp>
        <p:nvSpPr>
          <p:cNvPr id="61" name="Title 1"/>
          <p:cNvSpPr txBox="1">
            <a:spLocks/>
          </p:cNvSpPr>
          <p:nvPr/>
        </p:nvSpPr>
        <p:spPr>
          <a:xfrm>
            <a:off x="-9525"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NZ" dirty="0"/>
              <a:t>Queue-based Load </a:t>
            </a:r>
            <a:r>
              <a:rPr lang="en-NZ" dirty="0" smtClean="0"/>
              <a:t>Levelling </a:t>
            </a:r>
            <a:r>
              <a:rPr lang="en-NZ" dirty="0"/>
              <a:t>Pattern</a:t>
            </a:r>
          </a:p>
        </p:txBody>
      </p:sp>
    </p:spTree>
    <p:extLst>
      <p:ext uri="{BB962C8B-B14F-4D97-AF65-F5344CB8AC3E}">
        <p14:creationId xmlns:p14="http://schemas.microsoft.com/office/powerpoint/2010/main" val="2486420556"/>
      </p:ext>
    </p:extLst>
  </p:cSld>
  <p:clrMapOvr>
    <a:masterClrMapping/>
  </p:clrMapOvr>
  <p:transition>
    <p:fad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z="3600" dirty="0" smtClean="0"/>
              <a:t>Queue Considerations</a:t>
            </a:r>
            <a:endParaRPr lang="en-US" sz="3600" dirty="0"/>
          </a:p>
        </p:txBody>
      </p:sp>
      <p:sp>
        <p:nvSpPr>
          <p:cNvPr id="12" name="Content Placeholder 11"/>
          <p:cNvSpPr>
            <a:spLocks noGrp="1"/>
          </p:cNvSpPr>
          <p:nvPr>
            <p:ph sz="quarter" idx="10"/>
          </p:nvPr>
        </p:nvSpPr>
        <p:spPr/>
        <p:txBody>
          <a:bodyPr anchor="ctr"/>
          <a:lstStyle/>
          <a:p>
            <a:pPr marL="0" indent="0">
              <a:lnSpc>
                <a:spcPct val="150000"/>
              </a:lnSpc>
              <a:buNone/>
            </a:pPr>
            <a:r>
              <a:rPr lang="en-US" sz="3200" dirty="0">
                <a:solidFill>
                  <a:schemeClr val="bg1">
                    <a:lumMod val="85000"/>
                  </a:schemeClr>
                </a:solidFill>
              </a:rPr>
              <a:t>Messages are ordered but not guaranteed FIFO.</a:t>
            </a:r>
          </a:p>
          <a:p>
            <a:pPr marL="0" indent="0">
              <a:lnSpc>
                <a:spcPct val="150000"/>
              </a:lnSpc>
              <a:buNone/>
            </a:pPr>
            <a:r>
              <a:rPr lang="en-US" sz="3200" dirty="0">
                <a:solidFill>
                  <a:schemeClr val="bg1">
                    <a:lumMod val="85000"/>
                  </a:schemeClr>
                </a:solidFill>
              </a:rPr>
              <a:t>Message will be processed at least once.</a:t>
            </a:r>
          </a:p>
          <a:p>
            <a:pPr marL="0" indent="0">
              <a:lnSpc>
                <a:spcPct val="150000"/>
              </a:lnSpc>
              <a:buNone/>
            </a:pPr>
            <a:r>
              <a:rPr lang="en-US" sz="3200" dirty="0">
                <a:solidFill>
                  <a:schemeClr val="bg1">
                    <a:lumMod val="85000"/>
                  </a:schemeClr>
                </a:solidFill>
              </a:rPr>
              <a:t>Message may be processed more than once.</a:t>
            </a:r>
          </a:p>
          <a:p>
            <a:pPr marL="0" indent="0">
              <a:lnSpc>
                <a:spcPct val="150000"/>
              </a:lnSpc>
              <a:buNone/>
            </a:pPr>
            <a:r>
              <a:rPr lang="en-US" sz="3200" dirty="0">
                <a:solidFill>
                  <a:schemeClr val="bg1">
                    <a:lumMod val="85000"/>
                  </a:schemeClr>
                </a:solidFill>
              </a:rPr>
              <a:t>.</a:t>
            </a:r>
            <a:r>
              <a:rPr lang="en-US" sz="3200" dirty="0" err="1">
                <a:solidFill>
                  <a:schemeClr val="bg1">
                    <a:lumMod val="85000"/>
                  </a:schemeClr>
                </a:solidFill>
              </a:rPr>
              <a:t>DequeueCount</a:t>
            </a:r>
            <a:r>
              <a:rPr lang="en-US" sz="3200" dirty="0">
                <a:solidFill>
                  <a:schemeClr val="bg1">
                    <a:lumMod val="85000"/>
                  </a:schemeClr>
                </a:solidFill>
              </a:rPr>
              <a:t> increases every time.</a:t>
            </a:r>
          </a:p>
          <a:p>
            <a:pPr marL="236498" lvl="1" indent="0">
              <a:lnSpc>
                <a:spcPct val="150000"/>
              </a:lnSpc>
              <a:buNone/>
            </a:pPr>
            <a:r>
              <a:rPr lang="en-US" sz="3200" dirty="0" smtClean="0">
                <a:solidFill>
                  <a:schemeClr val="bg1">
                    <a:lumMod val="85000"/>
                  </a:schemeClr>
                </a:solidFill>
                <a:latin typeface="+mj-lt"/>
              </a:rPr>
              <a:t>-&gt; </a:t>
            </a:r>
            <a:r>
              <a:rPr lang="en-US" sz="3200" dirty="0">
                <a:solidFill>
                  <a:schemeClr val="bg1">
                    <a:lumMod val="85000"/>
                  </a:schemeClr>
                </a:solidFill>
                <a:latin typeface="+mj-lt"/>
              </a:rPr>
              <a:t>Processing must be idempotent</a:t>
            </a:r>
            <a:r>
              <a:rPr lang="en-US" sz="3200" dirty="0" smtClean="0">
                <a:solidFill>
                  <a:schemeClr val="bg1">
                    <a:lumMod val="85000"/>
                  </a:schemeClr>
                </a:solidFill>
                <a:latin typeface="+mj-lt"/>
              </a:rPr>
              <a:t>.</a:t>
            </a:r>
            <a:endParaRPr lang="en-US" sz="3200" dirty="0">
              <a:solidFill>
                <a:schemeClr val="bg1">
                  <a:lumMod val="85000"/>
                </a:schemeClr>
              </a:solidFill>
              <a:latin typeface="+mj-lt"/>
            </a:endParaRPr>
          </a:p>
        </p:txBody>
      </p:sp>
    </p:spTree>
    <p:extLst>
      <p:ext uri="{BB962C8B-B14F-4D97-AF65-F5344CB8AC3E}">
        <p14:creationId xmlns:p14="http://schemas.microsoft.com/office/powerpoint/2010/main" val="114253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12">
                                            <p:txEl>
                                              <p:pRg st="0" end="0"/>
                                            </p:txEl>
                                          </p:spTgt>
                                        </p:tgtEl>
                                        <p:attrNameLst>
                                          <p:attrName>style.color</p:attrName>
                                        </p:attrNameLst>
                                      </p:cBhvr>
                                      <p:to>
                                        <a:srgbClr val="0072C6"/>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12">
                                            <p:txEl>
                                              <p:pRg st="0" end="0"/>
                                            </p:txEl>
                                          </p:spTgt>
                                        </p:tgtEl>
                                        <p:attrNameLst>
                                          <p:attrName>style.color</p:attrName>
                                        </p:attrNameLst>
                                      </p:cBhvr>
                                      <p:to>
                                        <a:srgbClr val="D8D8D8"/>
                                      </p:to>
                                    </p:animClr>
                                  </p:childTnLst>
                                </p:cTn>
                              </p:par>
                              <p:par>
                                <p:cTn id="11" presetID="3" presetClass="emph" presetSubtype="2" fill="hold" nodeType="withEffect">
                                  <p:stCondLst>
                                    <p:cond delay="250"/>
                                  </p:stCondLst>
                                  <p:childTnLst>
                                    <p:animClr clrSpc="rgb" dir="cw">
                                      <p:cBhvr override="childStyle">
                                        <p:cTn id="12" dur="500" fill="hold"/>
                                        <p:tgtEl>
                                          <p:spTgt spid="12">
                                            <p:txEl>
                                              <p:pRg st="1" end="1"/>
                                            </p:txEl>
                                          </p:spTgt>
                                        </p:tgtEl>
                                        <p:attrNameLst>
                                          <p:attrName>style.color</p:attrName>
                                        </p:attrNameLst>
                                      </p:cBhvr>
                                      <p:to>
                                        <a:srgbClr val="0072C6"/>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12">
                                            <p:txEl>
                                              <p:pRg st="1" end="1"/>
                                            </p:txEl>
                                          </p:spTgt>
                                        </p:tgtEl>
                                        <p:attrNameLst>
                                          <p:attrName>style.color</p:attrName>
                                        </p:attrNameLst>
                                      </p:cBhvr>
                                      <p:to>
                                        <a:srgbClr val="D8D8D8"/>
                                      </p:to>
                                    </p:animClr>
                                  </p:childTnLst>
                                </p:cTn>
                              </p:par>
                              <p:par>
                                <p:cTn id="17" presetID="3" presetClass="emph" presetSubtype="2" fill="hold" nodeType="withEffect">
                                  <p:stCondLst>
                                    <p:cond delay="250"/>
                                  </p:stCondLst>
                                  <p:childTnLst>
                                    <p:animClr clrSpc="rgb" dir="cw">
                                      <p:cBhvr override="childStyle">
                                        <p:cTn id="18" dur="500" fill="hold"/>
                                        <p:tgtEl>
                                          <p:spTgt spid="12">
                                            <p:txEl>
                                              <p:pRg st="2" end="2"/>
                                            </p:txEl>
                                          </p:spTgt>
                                        </p:tgtEl>
                                        <p:attrNameLst>
                                          <p:attrName>style.color</p:attrName>
                                        </p:attrNameLst>
                                      </p:cBhvr>
                                      <p:to>
                                        <a:srgbClr val="0072C6"/>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12">
                                            <p:txEl>
                                              <p:pRg st="2" end="2"/>
                                            </p:txEl>
                                          </p:spTgt>
                                        </p:tgtEl>
                                        <p:attrNameLst>
                                          <p:attrName>style.color</p:attrName>
                                        </p:attrNameLst>
                                      </p:cBhvr>
                                      <p:to>
                                        <a:srgbClr val="D8D8D8"/>
                                      </p:to>
                                    </p:animClr>
                                  </p:childTnLst>
                                </p:cTn>
                              </p:par>
                              <p:par>
                                <p:cTn id="23" presetID="3" presetClass="emph" presetSubtype="2" fill="hold" nodeType="withEffect">
                                  <p:stCondLst>
                                    <p:cond delay="250"/>
                                  </p:stCondLst>
                                  <p:childTnLst>
                                    <p:animClr clrSpc="rgb" dir="cw">
                                      <p:cBhvr override="childStyle">
                                        <p:cTn id="24" dur="500" fill="hold"/>
                                        <p:tgtEl>
                                          <p:spTgt spid="12">
                                            <p:txEl>
                                              <p:pRg st="3" end="3"/>
                                            </p:txEl>
                                          </p:spTgt>
                                        </p:tgtEl>
                                        <p:attrNameLst>
                                          <p:attrName>style.color</p:attrName>
                                        </p:attrNameLst>
                                      </p:cBhvr>
                                      <p:to>
                                        <a:srgbClr val="0072C6"/>
                                      </p:to>
                                    </p:animClr>
                                  </p:childTnLst>
                                </p:cTn>
                              </p:par>
                              <p:par>
                                <p:cTn id="25" presetID="3" presetClass="emph" presetSubtype="2" fill="hold" nodeType="withEffect">
                                  <p:stCondLst>
                                    <p:cond delay="500"/>
                                  </p:stCondLst>
                                  <p:childTnLst>
                                    <p:animClr clrSpc="rgb" dir="cw">
                                      <p:cBhvr override="childStyle">
                                        <p:cTn id="26" dur="500" fill="hold"/>
                                        <p:tgtEl>
                                          <p:spTgt spid="12">
                                            <p:txEl>
                                              <p:pRg st="4" end="4"/>
                                            </p:txEl>
                                          </p:spTgt>
                                        </p:tgtEl>
                                        <p:attrNameLst>
                                          <p:attrName>style.color</p:attrName>
                                        </p:attrNameLst>
                                      </p:cBhvr>
                                      <p:to>
                                        <a:srgbClr val="0072C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body" sz="quarter" idx="12"/>
          </p:nvPr>
        </p:nvSpPr>
        <p:spPr>
          <a:prstGeom prst="rect">
            <a:avLst/>
          </a:prstGeom>
        </p:spPr>
        <p:txBody>
          <a:bodyPr>
            <a:normAutofit fontScale="85000" lnSpcReduction="20000"/>
          </a:bodyPr>
          <a:lstStyle/>
          <a:p>
            <a:pPr marL="252000" algn="l">
              <a:spcBef>
                <a:spcPts val="1200"/>
              </a:spcBef>
            </a:pPr>
            <a:r>
              <a:rPr lang="en-US" sz="4600" dirty="0" smtClean="0"/>
              <a:t>Messages are stored </a:t>
            </a:r>
            <a:r>
              <a:rPr lang="en-US" sz="4600" dirty="0"/>
              <a:t>up to 7 days</a:t>
            </a:r>
          </a:p>
        </p:txBody>
      </p:sp>
      <p:sp>
        <p:nvSpPr>
          <p:cNvPr id="2" name="Title 1"/>
          <p:cNvSpPr>
            <a:spLocks noGrp="1"/>
          </p:cNvSpPr>
          <p:nvPr>
            <p:ph type="title"/>
          </p:nvPr>
        </p:nvSpPr>
        <p:spPr/>
        <p:txBody>
          <a:bodyPr/>
          <a:lstStyle/>
          <a:p>
            <a:r>
              <a:rPr lang="en-US" dirty="0" smtClean="0"/>
              <a:t>Queue Considerations</a:t>
            </a:r>
            <a:endParaRPr lang="en-US" dirty="0"/>
          </a:p>
        </p:txBody>
      </p:sp>
    </p:spTree>
    <p:extLst>
      <p:ext uri="{BB962C8B-B14F-4D97-AF65-F5344CB8AC3E}">
        <p14:creationId xmlns:p14="http://schemas.microsoft.com/office/powerpoint/2010/main" val="184729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586224" y="3873501"/>
            <a:ext cx="11019553" cy="950913"/>
          </a:xfrm>
        </p:spPr>
        <p:txBody>
          <a:bodyPr/>
          <a:lstStyle/>
          <a:p>
            <a:pPr defTabSz="914400">
              <a:tabLst>
                <a:tab pos="10804525" algn="r"/>
              </a:tabLst>
            </a:pPr>
            <a:r>
              <a:rPr lang="en-US" dirty="0"/>
              <a:t>Block </a:t>
            </a:r>
            <a:r>
              <a:rPr lang="en-US" dirty="0" smtClean="0"/>
              <a:t>Blob	Page Blob</a:t>
            </a:r>
            <a:endParaRPr lang="en-US" dirty="0"/>
          </a:p>
          <a:p>
            <a:endParaRPr lang="en-US" dirty="0"/>
          </a:p>
        </p:txBody>
      </p:sp>
      <p:sp>
        <p:nvSpPr>
          <p:cNvPr id="3" name="Title 2"/>
          <p:cNvSpPr>
            <a:spLocks noGrp="1"/>
          </p:cNvSpPr>
          <p:nvPr>
            <p:ph type="title"/>
          </p:nvPr>
        </p:nvSpPr>
        <p:spPr>
          <a:prstGeom prst="rect">
            <a:avLst/>
          </a:prstGeom>
        </p:spPr>
        <p:txBody>
          <a:bodyPr/>
          <a:lstStyle/>
          <a:p>
            <a:r>
              <a:rPr lang="en-US" dirty="0"/>
              <a:t>Two Types of Blobs Under the Hood</a:t>
            </a:r>
          </a:p>
        </p:txBody>
      </p:sp>
    </p:spTree>
    <p:extLst>
      <p:ext uri="{BB962C8B-B14F-4D97-AF65-F5344CB8AC3E}">
        <p14:creationId xmlns:p14="http://schemas.microsoft.com/office/powerpoint/2010/main" val="2513892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284835" y="381094"/>
            <a:ext cx="1623925" cy="1408176"/>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smtClean="0"/>
              <a:t>Storage Table</a:t>
            </a:r>
            <a:endParaRPr lang="en-US" sz="11500" dirty="0"/>
          </a:p>
        </p:txBody>
      </p:sp>
    </p:spTree>
    <p:extLst>
      <p:ext uri="{BB962C8B-B14F-4D97-AF65-F5344CB8AC3E}">
        <p14:creationId xmlns:p14="http://schemas.microsoft.com/office/powerpoint/2010/main" val="2044171742"/>
      </p:ext>
    </p:extLst>
  </p:cSld>
  <p:clrMapOvr>
    <a:masterClrMapping/>
  </p:clrMapOvr>
  <p:transition>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US" dirty="0" smtClean="0"/>
              <a:t>Table Storage Concepts</a:t>
            </a:r>
            <a:br>
              <a:rPr lang="en-US" dirty="0" smtClean="0"/>
            </a:br>
            <a:endParaRPr lang="en-US" dirty="0"/>
          </a:p>
        </p:txBody>
      </p:sp>
      <p:grpSp>
        <p:nvGrpSpPr>
          <p:cNvPr id="3" name="Group 2"/>
          <p:cNvGrpSpPr/>
          <p:nvPr/>
        </p:nvGrpSpPr>
        <p:grpSpPr>
          <a:xfrm>
            <a:off x="2456406" y="2014451"/>
            <a:ext cx="7279188" cy="4297681"/>
            <a:chOff x="2456406" y="1280160"/>
            <a:chExt cx="7279188" cy="4297681"/>
          </a:xfrm>
        </p:grpSpPr>
        <p:sp>
          <p:nvSpPr>
            <p:cNvPr id="46" name="Rounded Rectangle 65"/>
            <p:cNvSpPr/>
            <p:nvPr/>
          </p:nvSpPr>
          <p:spPr>
            <a:xfrm>
              <a:off x="7534884" y="1280160"/>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47" name="Rounded Rectangle 4"/>
            <p:cNvSpPr/>
            <p:nvPr/>
          </p:nvSpPr>
          <p:spPr>
            <a:xfrm>
              <a:off x="7534884" y="1280160"/>
              <a:ext cx="220071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smtClean="0">
                  <a:solidFill>
                    <a:srgbClr val="595959">
                      <a:alpha val="98824"/>
                    </a:srgbClr>
                  </a:solidFill>
                  <a:latin typeface="Segoe UI Light" pitchFamily="34" charset="0"/>
                </a:rPr>
                <a:t>Entity</a:t>
              </a:r>
              <a:endParaRPr lang="en-US" sz="2800" dirty="0">
                <a:solidFill>
                  <a:srgbClr val="595959">
                    <a:alpha val="98824"/>
                  </a:srgbClr>
                </a:solidFill>
                <a:latin typeface="Segoe UI Light" pitchFamily="34" charset="0"/>
              </a:endParaRPr>
            </a:p>
          </p:txBody>
        </p:sp>
        <p:sp>
          <p:nvSpPr>
            <p:cNvPr id="49" name="Rounded Rectangle 68"/>
            <p:cNvSpPr/>
            <p:nvPr/>
          </p:nvSpPr>
          <p:spPr>
            <a:xfrm>
              <a:off x="4995645"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0" name="Rounded Rectangle 6"/>
            <p:cNvSpPr/>
            <p:nvPr/>
          </p:nvSpPr>
          <p:spPr>
            <a:xfrm>
              <a:off x="4995645" y="1280161"/>
              <a:ext cx="219960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Table</a:t>
              </a:r>
            </a:p>
          </p:txBody>
        </p:sp>
        <p:sp>
          <p:nvSpPr>
            <p:cNvPr id="52" name="Rounded Rectangle 71"/>
            <p:cNvSpPr/>
            <p:nvPr/>
          </p:nvSpPr>
          <p:spPr>
            <a:xfrm>
              <a:off x="2456406"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3" name="Rounded Rectangle 8"/>
            <p:cNvSpPr/>
            <p:nvPr/>
          </p:nvSpPr>
          <p:spPr>
            <a:xfrm>
              <a:off x="2456406" y="1280161"/>
              <a:ext cx="218236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cxnSp>
          <p:nvCxnSpPr>
            <p:cNvPr id="57" name="Straight Connector 56"/>
            <p:cNvCxnSpPr>
              <a:stCxn id="59" idx="3"/>
              <a:endCxn id="71" idx="1"/>
            </p:cNvCxnSpPr>
            <p:nvPr/>
          </p:nvCxnSpPr>
          <p:spPr>
            <a:xfrm>
              <a:off x="4299184" y="3809770"/>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59" idx="3"/>
              <a:endCxn id="69" idx="1"/>
            </p:cNvCxnSpPr>
            <p:nvPr/>
          </p:nvCxnSpPr>
          <p:spPr>
            <a:xfrm flipV="1">
              <a:off x="4299184" y="2981827"/>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2813228" y="343647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rgbClr val="000000">
                      <a:alpha val="99000"/>
                    </a:srgbClr>
                  </a:solidFill>
                  <a:latin typeface="+mj-lt"/>
                </a:rPr>
                <a:t>contoso</a:t>
              </a:r>
              <a:endParaRPr lang="en-US" sz="2000" dirty="0">
                <a:solidFill>
                  <a:srgbClr val="000000">
                    <a:alpha val="99000"/>
                  </a:srgbClr>
                </a:solidFill>
                <a:latin typeface="+mj-lt"/>
              </a:endParaRPr>
            </a:p>
          </p:txBody>
        </p:sp>
        <p:cxnSp>
          <p:nvCxnSpPr>
            <p:cNvPr id="61" name="Straight Connector 60"/>
            <p:cNvCxnSpPr>
              <a:stCxn id="69" idx="3"/>
              <a:endCxn id="68" idx="1"/>
            </p:cNvCxnSpPr>
            <p:nvPr/>
          </p:nvCxnSpPr>
          <p:spPr>
            <a:xfrm>
              <a:off x="6814150" y="2981827"/>
              <a:ext cx="1028146" cy="41397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69" idx="3"/>
              <a:endCxn id="65" idx="1"/>
            </p:cNvCxnSpPr>
            <p:nvPr/>
          </p:nvCxnSpPr>
          <p:spPr>
            <a:xfrm flipV="1">
              <a:off x="6814150" y="2567856"/>
              <a:ext cx="1028147"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71" idx="3"/>
              <a:endCxn id="70" idx="1"/>
            </p:cNvCxnSpPr>
            <p:nvPr/>
          </p:nvCxnSpPr>
          <p:spPr>
            <a:xfrm>
              <a:off x="6814151" y="4637713"/>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71" idx="3"/>
              <a:endCxn id="72" idx="1"/>
            </p:cNvCxnSpPr>
            <p:nvPr/>
          </p:nvCxnSpPr>
          <p:spPr>
            <a:xfrm flipV="1">
              <a:off x="6814151" y="4223742"/>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5376740" y="2608531"/>
              <a:ext cx="1437411" cy="2402478"/>
              <a:chOff x="3406969" y="2774584"/>
              <a:chExt cx="1437411" cy="2402478"/>
            </a:xfrm>
          </p:grpSpPr>
          <p:sp>
            <p:nvSpPr>
              <p:cNvPr id="69" name="Rectangle 68"/>
              <p:cNvSpPr/>
              <p:nvPr/>
            </p:nvSpPr>
            <p:spPr>
              <a:xfrm>
                <a:off x="3406969" y="2774584"/>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customers</a:t>
                </a:r>
              </a:p>
            </p:txBody>
          </p:sp>
          <p:sp>
            <p:nvSpPr>
              <p:cNvPr id="71" name="Rectangle 70"/>
              <p:cNvSpPr/>
              <p:nvPr/>
            </p:nvSpPr>
            <p:spPr>
              <a:xfrm>
                <a:off x="3406969" y="4430470"/>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photos</a:t>
                </a:r>
              </a:p>
            </p:txBody>
          </p:sp>
        </p:grpSp>
        <p:grpSp>
          <p:nvGrpSpPr>
            <p:cNvPr id="21" name="Group 20"/>
            <p:cNvGrpSpPr/>
            <p:nvPr/>
          </p:nvGrpSpPr>
          <p:grpSpPr>
            <a:xfrm>
              <a:off x="7842296" y="2194560"/>
              <a:ext cx="1585886" cy="1574535"/>
              <a:chOff x="5906591" y="2360613"/>
              <a:chExt cx="1585886" cy="1574535"/>
            </a:xfrm>
          </p:grpSpPr>
          <p:sp>
            <p:nvSpPr>
              <p:cNvPr id="65" name="Rectangle 64"/>
              <p:cNvSpPr/>
              <p:nvPr/>
            </p:nvSpPr>
            <p:spPr>
              <a:xfrm>
                <a:off x="5906592" y="2360613"/>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a:solidFill>
                      <a:srgbClr val="000000">
                        <a:alpha val="99000"/>
                      </a:srgbClr>
                    </a:solidFill>
                    <a:latin typeface="+mj-lt"/>
                  </a:rPr>
                  <a:t>Email = …</a:t>
                </a:r>
              </a:p>
            </p:txBody>
          </p:sp>
          <p:sp>
            <p:nvSpPr>
              <p:cNvPr id="68" name="Rectangle 67"/>
              <p:cNvSpPr/>
              <p:nvPr/>
            </p:nvSpPr>
            <p:spPr>
              <a:xfrm>
                <a:off x="5906591" y="318855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err="1">
                    <a:solidFill>
                      <a:srgbClr val="000000">
                        <a:alpha val="99000"/>
                      </a:srgbClr>
                    </a:solidFill>
                    <a:latin typeface="+mj-lt"/>
                  </a:rPr>
                  <a:t>EMailAdd</a:t>
                </a:r>
                <a:r>
                  <a:rPr lang="en-US" dirty="0">
                    <a:solidFill>
                      <a:srgbClr val="000000">
                        <a:alpha val="99000"/>
                      </a:srgbClr>
                    </a:solidFill>
                    <a:latin typeface="+mj-lt"/>
                  </a:rPr>
                  <a:t>= </a:t>
                </a:r>
              </a:p>
            </p:txBody>
          </p:sp>
        </p:grpSp>
        <p:grpSp>
          <p:nvGrpSpPr>
            <p:cNvPr id="22" name="Group 21"/>
            <p:cNvGrpSpPr/>
            <p:nvPr/>
          </p:nvGrpSpPr>
          <p:grpSpPr>
            <a:xfrm>
              <a:off x="7842297" y="3850446"/>
              <a:ext cx="1585884" cy="1574534"/>
              <a:chOff x="5906592" y="4016499"/>
              <a:chExt cx="1585884" cy="1574534"/>
            </a:xfrm>
          </p:grpSpPr>
          <p:sp>
            <p:nvSpPr>
              <p:cNvPr id="70" name="Rounded Rectangle 97"/>
              <p:cNvSpPr/>
              <p:nvPr/>
            </p:nvSpPr>
            <p:spPr>
              <a:xfrm>
                <a:off x="5906592" y="4844441"/>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sp>
            <p:nvSpPr>
              <p:cNvPr id="72" name="Rounded Rectangle 97"/>
              <p:cNvSpPr/>
              <p:nvPr/>
            </p:nvSpPr>
            <p:spPr>
              <a:xfrm>
                <a:off x="5906592" y="401649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grpSp>
      </p:grpSp>
    </p:spTree>
    <p:extLst>
      <p:ext uri="{BB962C8B-B14F-4D97-AF65-F5344CB8AC3E}">
        <p14:creationId xmlns:p14="http://schemas.microsoft.com/office/powerpoint/2010/main" val="902055026"/>
      </p:ext>
    </p:extLst>
  </p:cSld>
  <p:clrMapOvr>
    <a:masterClrMapping/>
  </p:clrMapOvr>
  <p:transition>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Storage Details</a:t>
            </a:r>
          </a:p>
        </p:txBody>
      </p:sp>
      <p:sp>
        <p:nvSpPr>
          <p:cNvPr id="3" name="Content Placeholder 2"/>
          <p:cNvSpPr>
            <a:spLocks noGrp="1"/>
          </p:cNvSpPr>
          <p:nvPr>
            <p:ph sz="quarter" idx="10"/>
          </p:nvPr>
        </p:nvSpPr>
        <p:spPr/>
        <p:txBody>
          <a:bodyPr anchor="ctr"/>
          <a:lstStyle/>
          <a:p>
            <a:pPr marL="0" indent="0">
              <a:buNone/>
            </a:pPr>
            <a:r>
              <a:rPr lang="en-US" sz="3600" dirty="0"/>
              <a:t>Not an RDBMS Table!</a:t>
            </a:r>
          </a:p>
          <a:p>
            <a:pPr marL="0" indent="0">
              <a:buNone/>
            </a:pPr>
            <a:r>
              <a:rPr lang="en-US" sz="3600" dirty="0"/>
              <a:t>The mental picture is ‘Entities</a:t>
            </a:r>
            <a:r>
              <a:rPr lang="en-US" sz="3600" dirty="0" smtClean="0"/>
              <a:t>’</a:t>
            </a:r>
            <a:endParaRPr lang="en-US" sz="3600" dirty="0"/>
          </a:p>
        </p:txBody>
      </p:sp>
      <p:sp>
        <p:nvSpPr>
          <p:cNvPr id="23" name="Freeform 7"/>
          <p:cNvSpPr>
            <a:spLocks noEditPoints="1"/>
          </p:cNvSpPr>
          <p:nvPr/>
        </p:nvSpPr>
        <p:spPr bwMode="auto">
          <a:xfrm>
            <a:off x="7461285" y="3033543"/>
            <a:ext cx="1273118" cy="1040157"/>
          </a:xfrm>
          <a:custGeom>
            <a:avLst/>
            <a:gdLst>
              <a:gd name="T0" fmla="*/ 1349 w 1388"/>
              <a:gd name="T1" fmla="*/ 967 h 1134"/>
              <a:gd name="T2" fmla="*/ 781 w 1388"/>
              <a:gd name="T3" fmla="*/ 49 h 1134"/>
              <a:gd name="T4" fmla="*/ 692 w 1388"/>
              <a:gd name="T5" fmla="*/ 0 h 1134"/>
              <a:gd name="T6" fmla="*/ 600 w 1388"/>
              <a:gd name="T7" fmla="*/ 48 h 1134"/>
              <a:gd name="T8" fmla="*/ 32 w 1388"/>
              <a:gd name="T9" fmla="*/ 962 h 1134"/>
              <a:gd name="T10" fmla="*/ 29 w 1388"/>
              <a:gd name="T11" fmla="*/ 1074 h 1134"/>
              <a:gd name="T12" fmla="*/ 115 w 1388"/>
              <a:gd name="T13" fmla="*/ 1128 h 1134"/>
              <a:gd name="T14" fmla="*/ 1263 w 1388"/>
              <a:gd name="T15" fmla="*/ 1128 h 1134"/>
              <a:gd name="T16" fmla="*/ 1348 w 1388"/>
              <a:gd name="T17" fmla="*/ 1081 h 1134"/>
              <a:gd name="T18" fmla="*/ 1349 w 1388"/>
              <a:gd name="T19" fmla="*/ 967 h 1134"/>
              <a:gd name="T20" fmla="*/ 769 w 1388"/>
              <a:gd name="T21" fmla="*/ 996 h 1134"/>
              <a:gd name="T22" fmla="*/ 614 w 1388"/>
              <a:gd name="T23" fmla="*/ 996 h 1134"/>
              <a:gd name="T24" fmla="*/ 614 w 1388"/>
              <a:gd name="T25" fmla="*/ 849 h 1134"/>
              <a:gd name="T26" fmla="*/ 769 w 1388"/>
              <a:gd name="T27" fmla="*/ 849 h 1134"/>
              <a:gd name="T28" fmla="*/ 769 w 1388"/>
              <a:gd name="T29" fmla="*/ 996 h 1134"/>
              <a:gd name="T30" fmla="*/ 769 w 1388"/>
              <a:gd name="T31" fmla="*/ 492 h 1134"/>
              <a:gd name="T32" fmla="*/ 730 w 1388"/>
              <a:gd name="T33" fmla="*/ 751 h 1134"/>
              <a:gd name="T34" fmla="*/ 655 w 1388"/>
              <a:gd name="T35" fmla="*/ 751 h 1134"/>
              <a:gd name="T36" fmla="*/ 614 w 1388"/>
              <a:gd name="T37" fmla="*/ 492 h 1134"/>
              <a:gd name="T38" fmla="*/ 614 w 1388"/>
              <a:gd name="T39" fmla="*/ 332 h 1134"/>
              <a:gd name="T40" fmla="*/ 769 w 1388"/>
              <a:gd name="T41" fmla="*/ 332 h 1134"/>
              <a:gd name="T42" fmla="*/ 769 w 1388"/>
              <a:gd name="T43" fmla="*/ 492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88" h="1134">
                <a:moveTo>
                  <a:pt x="1349" y="967"/>
                </a:moveTo>
                <a:cubicBezTo>
                  <a:pt x="781" y="49"/>
                  <a:pt x="781" y="49"/>
                  <a:pt x="781" y="49"/>
                </a:cubicBezTo>
                <a:cubicBezTo>
                  <a:pt x="781" y="49"/>
                  <a:pt x="758" y="0"/>
                  <a:pt x="692" y="0"/>
                </a:cubicBezTo>
                <a:cubicBezTo>
                  <a:pt x="626" y="0"/>
                  <a:pt x="600" y="48"/>
                  <a:pt x="600" y="48"/>
                </a:cubicBezTo>
                <a:cubicBezTo>
                  <a:pt x="32" y="962"/>
                  <a:pt x="32" y="962"/>
                  <a:pt x="32" y="962"/>
                </a:cubicBezTo>
                <a:cubicBezTo>
                  <a:pt x="32" y="962"/>
                  <a:pt x="0" y="1021"/>
                  <a:pt x="29" y="1074"/>
                </a:cubicBezTo>
                <a:cubicBezTo>
                  <a:pt x="58" y="1127"/>
                  <a:pt x="115" y="1128"/>
                  <a:pt x="115" y="1128"/>
                </a:cubicBezTo>
                <a:cubicBezTo>
                  <a:pt x="1263" y="1128"/>
                  <a:pt x="1263" y="1128"/>
                  <a:pt x="1263" y="1128"/>
                </a:cubicBezTo>
                <a:cubicBezTo>
                  <a:pt x="1263" y="1128"/>
                  <a:pt x="1308" y="1134"/>
                  <a:pt x="1348" y="1081"/>
                </a:cubicBezTo>
                <a:cubicBezTo>
                  <a:pt x="1388" y="1028"/>
                  <a:pt x="1349" y="967"/>
                  <a:pt x="1349" y="967"/>
                </a:cubicBezTo>
                <a:close/>
                <a:moveTo>
                  <a:pt x="769" y="996"/>
                </a:moveTo>
                <a:cubicBezTo>
                  <a:pt x="614" y="996"/>
                  <a:pt x="614" y="996"/>
                  <a:pt x="614" y="996"/>
                </a:cubicBezTo>
                <a:cubicBezTo>
                  <a:pt x="614" y="849"/>
                  <a:pt x="614" y="849"/>
                  <a:pt x="614" y="849"/>
                </a:cubicBezTo>
                <a:cubicBezTo>
                  <a:pt x="769" y="849"/>
                  <a:pt x="769" y="849"/>
                  <a:pt x="769" y="849"/>
                </a:cubicBezTo>
                <a:lnTo>
                  <a:pt x="769" y="996"/>
                </a:lnTo>
                <a:close/>
                <a:moveTo>
                  <a:pt x="769" y="492"/>
                </a:moveTo>
                <a:cubicBezTo>
                  <a:pt x="730" y="751"/>
                  <a:pt x="730" y="751"/>
                  <a:pt x="730" y="751"/>
                </a:cubicBezTo>
                <a:cubicBezTo>
                  <a:pt x="655" y="751"/>
                  <a:pt x="655" y="751"/>
                  <a:pt x="655" y="751"/>
                </a:cubicBezTo>
                <a:cubicBezTo>
                  <a:pt x="614" y="492"/>
                  <a:pt x="614" y="492"/>
                  <a:pt x="614" y="492"/>
                </a:cubicBezTo>
                <a:cubicBezTo>
                  <a:pt x="614" y="332"/>
                  <a:pt x="614" y="332"/>
                  <a:pt x="614" y="332"/>
                </a:cubicBezTo>
                <a:cubicBezTo>
                  <a:pt x="769" y="332"/>
                  <a:pt x="769" y="332"/>
                  <a:pt x="769" y="332"/>
                </a:cubicBezTo>
                <a:lnTo>
                  <a:pt x="769" y="49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89776894"/>
      </p:ext>
    </p:extLst>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Storage Details</a:t>
            </a:r>
          </a:p>
        </p:txBody>
      </p:sp>
      <p:sp>
        <p:nvSpPr>
          <p:cNvPr id="3" name="Content Placeholder 2"/>
          <p:cNvSpPr>
            <a:spLocks noGrp="1"/>
          </p:cNvSpPr>
          <p:nvPr>
            <p:ph sz="quarter" idx="10"/>
          </p:nvPr>
        </p:nvSpPr>
        <p:spPr/>
        <p:txBody>
          <a:bodyPr anchor="ctr"/>
          <a:lstStyle/>
          <a:p>
            <a:pPr marL="0" indent="0">
              <a:buNone/>
            </a:pPr>
            <a:r>
              <a:rPr lang="en-US" sz="3600" dirty="0"/>
              <a:t>Entity can have up to 255 properties</a:t>
            </a:r>
          </a:p>
          <a:p>
            <a:pPr marL="0" indent="0">
              <a:buNone/>
            </a:pPr>
            <a:r>
              <a:rPr lang="en-US" sz="3600" dirty="0"/>
              <a:t>Up to 1MB per </a:t>
            </a:r>
            <a:r>
              <a:rPr lang="en-US" sz="3600" dirty="0" smtClean="0"/>
              <a:t>entity</a:t>
            </a:r>
            <a:endParaRPr lang="en-US" sz="3600" dirty="0"/>
          </a:p>
        </p:txBody>
      </p:sp>
    </p:spTree>
    <p:extLst>
      <p:ext uri="{BB962C8B-B14F-4D97-AF65-F5344CB8AC3E}">
        <p14:creationId xmlns:p14="http://schemas.microsoft.com/office/powerpoint/2010/main" val="2754919415"/>
      </p:ext>
    </p:extLst>
  </p:cSld>
  <p:clrMapOvr>
    <a:masterClrMapping/>
  </p:clrMapOvr>
  <p:transition>
    <p:fad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600" spc="-100" dirty="0" err="1">
                <a:solidFill>
                  <a:schemeClr val="bg1">
                    <a:alpha val="99000"/>
                  </a:schemeClr>
                </a:solidFill>
                <a:ea typeface="Segoe UI" pitchFamily="34" charset="0"/>
                <a:cs typeface="Segoe UI" pitchFamily="34" charset="0"/>
              </a:rPr>
              <a:t>PartitionKey</a:t>
            </a:r>
            <a:r>
              <a:rPr lang="en-US" sz="3600" spc="-100" dirty="0">
                <a:solidFill>
                  <a:schemeClr val="bg1">
                    <a:alpha val="99000"/>
                  </a:schemeClr>
                </a:solidFill>
                <a:ea typeface="Segoe UI" pitchFamily="34" charset="0"/>
                <a:cs typeface="Segoe UI" pitchFamily="34" charset="0"/>
              </a:rPr>
              <a:t> &amp; </a:t>
            </a:r>
            <a:r>
              <a:rPr lang="en-US" sz="3600" spc="-100" dirty="0" err="1">
                <a:solidFill>
                  <a:schemeClr val="bg1">
                    <a:alpha val="99000"/>
                  </a:schemeClr>
                </a:solidFill>
                <a:ea typeface="Segoe UI" pitchFamily="34" charset="0"/>
                <a:cs typeface="Segoe UI" pitchFamily="34" charset="0"/>
              </a:rPr>
              <a:t>RowKey</a:t>
            </a:r>
            <a:r>
              <a:rPr lang="en-US" sz="3600" spc="-100" dirty="0">
                <a:solidFill>
                  <a:schemeClr val="bg1">
                    <a:alpha val="99000"/>
                  </a:schemeClr>
                </a:solidFill>
                <a:ea typeface="Segoe UI" pitchFamily="34" charset="0"/>
                <a:cs typeface="Segoe UI" pitchFamily="34" charset="0"/>
              </a:rPr>
              <a:t> are mandatory properties</a:t>
            </a:r>
          </a:p>
          <a:p>
            <a:pPr marL="0" indent="0">
              <a:lnSpc>
                <a:spcPct val="150000"/>
              </a:lnSpc>
              <a:spcBef>
                <a:spcPts val="1200"/>
              </a:spcBef>
              <a:buNone/>
            </a:pPr>
            <a:r>
              <a:rPr lang="en-US" sz="3600" spc="-100" dirty="0">
                <a:solidFill>
                  <a:schemeClr val="bg1">
                    <a:alpha val="99000"/>
                  </a:schemeClr>
                </a:solidFill>
                <a:ea typeface="Segoe UI" pitchFamily="34" charset="0"/>
                <a:cs typeface="Segoe UI" pitchFamily="34" charset="0"/>
              </a:rPr>
              <a:t>Composite key which uniquely identifies an entity</a:t>
            </a:r>
          </a:p>
          <a:p>
            <a:pPr marL="0" indent="0">
              <a:lnSpc>
                <a:spcPct val="150000"/>
              </a:lnSpc>
              <a:spcBef>
                <a:spcPts val="1200"/>
              </a:spcBef>
              <a:buNone/>
            </a:pPr>
            <a:r>
              <a:rPr lang="en-US" sz="3600" spc="-100" dirty="0">
                <a:solidFill>
                  <a:schemeClr val="bg1">
                    <a:alpha val="99000"/>
                  </a:schemeClr>
                </a:solidFill>
                <a:ea typeface="Segoe UI" pitchFamily="34" charset="0"/>
                <a:cs typeface="Segoe UI" pitchFamily="34" charset="0"/>
              </a:rPr>
              <a:t>They are the only indexed properties</a:t>
            </a:r>
          </a:p>
          <a:p>
            <a:pPr marL="0" indent="0">
              <a:lnSpc>
                <a:spcPct val="150000"/>
              </a:lnSpc>
              <a:spcBef>
                <a:spcPts val="1200"/>
              </a:spcBef>
              <a:buNone/>
            </a:pPr>
            <a:r>
              <a:rPr lang="en-US" sz="3600" spc="-100" dirty="0">
                <a:solidFill>
                  <a:schemeClr val="bg1">
                    <a:alpha val="99000"/>
                  </a:schemeClr>
                </a:solidFill>
                <a:ea typeface="Segoe UI" pitchFamily="34" charset="0"/>
                <a:cs typeface="Segoe UI" pitchFamily="34" charset="0"/>
              </a:rPr>
              <a:t>Defines the sort </a:t>
            </a:r>
            <a:r>
              <a:rPr lang="en-US" sz="3600" spc="-100" dirty="0" smtClean="0">
                <a:solidFill>
                  <a:schemeClr val="bg1">
                    <a:alpha val="99000"/>
                  </a:schemeClr>
                </a:solidFill>
                <a:ea typeface="Segoe UI" pitchFamily="34" charset="0"/>
                <a:cs typeface="Segoe UI" pitchFamily="34" charset="0"/>
              </a:rPr>
              <a:t>order</a:t>
            </a:r>
            <a:endParaRPr lang="en-US" sz="3600" dirty="0"/>
          </a:p>
        </p:txBody>
      </p:sp>
      <p:sp>
        <p:nvSpPr>
          <p:cNvPr id="2" name="Title 1"/>
          <p:cNvSpPr>
            <a:spLocks noGrp="1"/>
          </p:cNvSpPr>
          <p:nvPr>
            <p:ph type="title"/>
          </p:nvPr>
        </p:nvSpPr>
        <p:spPr>
          <a:prstGeom prst="rect">
            <a:avLst/>
          </a:prstGeom>
        </p:spPr>
        <p:txBody>
          <a:bodyPr/>
          <a:lstStyle/>
          <a:p>
            <a:r>
              <a:rPr lang="en-US" dirty="0"/>
              <a:t>Table Storage </a:t>
            </a:r>
            <a:r>
              <a:rPr lang="en-US" dirty="0" smtClean="0"/>
              <a:t>Details</a:t>
            </a:r>
            <a:endParaRPr lang="en-US" dirty="0"/>
          </a:p>
        </p:txBody>
      </p:sp>
      <p:sp>
        <p:nvSpPr>
          <p:cNvPr id="4" name="Text Placeholder 3"/>
          <p:cNvSpPr>
            <a:spLocks noGrp="1"/>
          </p:cNvSpPr>
          <p:nvPr>
            <p:ph type="body" sz="quarter" idx="11"/>
          </p:nvPr>
        </p:nvSpPr>
        <p:spPr/>
        <p:txBody>
          <a:bodyPr/>
          <a:lstStyle/>
          <a:p>
            <a:r>
              <a:rPr lang="en-US" dirty="0"/>
              <a:t>Entity Properties</a:t>
            </a:r>
          </a:p>
        </p:txBody>
      </p:sp>
    </p:spTree>
    <p:extLst>
      <p:ext uri="{BB962C8B-B14F-4D97-AF65-F5344CB8AC3E}">
        <p14:creationId xmlns:p14="http://schemas.microsoft.com/office/powerpoint/2010/main" val="3022732322"/>
      </p:ext>
    </p:extLst>
  </p:cSld>
  <p:clrMapOvr>
    <a:masterClrMapping/>
  </p:clrMapOvr>
  <p:transition>
    <p:fad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Locality</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Group Transactions</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a:t>
            </a:r>
            <a:r>
              <a:rPr lang="en-US" sz="3600" b="1" spc="-100" dirty="0" smtClean="0">
                <a:solidFill>
                  <a:schemeClr val="bg1">
                    <a:alpha val="99000"/>
                  </a:schemeClr>
                </a:solidFill>
                <a:latin typeface="+mn-lt"/>
                <a:ea typeface="Segoe UI" pitchFamily="34" charset="0"/>
                <a:cs typeface="Segoe UI" pitchFamily="34" charset="0"/>
              </a:rPr>
              <a:t>Scalability</a:t>
            </a:r>
            <a:endParaRPr lang="en-US" sz="3600" b="1" spc="-100" dirty="0">
              <a:solidFill>
                <a:schemeClr val="bg1">
                  <a:alpha val="99000"/>
                </a:schemeClr>
              </a:solidFill>
              <a:latin typeface="+mn-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Storage </a:t>
            </a:r>
            <a:r>
              <a:rPr lang="en-US" dirty="0" smtClean="0"/>
              <a:t>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2574031981"/>
      </p:ext>
    </p:extLst>
  </p:cSld>
  <p:clrMapOvr>
    <a:masterClrMapping/>
  </p:clrMapOvr>
  <p:transition>
    <p:fad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a:t>
            </a:r>
            <a:r>
              <a:rPr lang="en-US" sz="3600" dirty="0" smtClean="0"/>
              <a:t>Details</a:t>
            </a:r>
            <a:br>
              <a:rPr lang="en-US" sz="3600" dirty="0" smtClean="0"/>
            </a:br>
            <a:r>
              <a:rPr lang="en-US" sz="2800" dirty="0" smtClean="0"/>
              <a:t>Entity </a:t>
            </a:r>
            <a:r>
              <a:rPr lang="en-US" sz="2800" dirty="0"/>
              <a:t>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200" dirty="0"/>
              <a:t>Timestamp property</a:t>
            </a:r>
          </a:p>
          <a:p>
            <a:pPr marL="0" indent="0">
              <a:lnSpc>
                <a:spcPct val="150000"/>
              </a:lnSpc>
              <a:spcBef>
                <a:spcPts val="1200"/>
              </a:spcBef>
              <a:buNone/>
            </a:pPr>
            <a:r>
              <a:rPr lang="en-US" sz="3200" dirty="0"/>
              <a:t>Optimistic Concurrency</a:t>
            </a:r>
          </a:p>
          <a:p>
            <a:pPr marL="0" indent="0">
              <a:lnSpc>
                <a:spcPct val="150000"/>
              </a:lnSpc>
              <a:spcBef>
                <a:spcPts val="1200"/>
              </a:spcBef>
              <a:buNone/>
            </a:pPr>
            <a:r>
              <a:rPr lang="en-US" sz="3200" dirty="0"/>
              <a:t>Exposed as an HTTP </a:t>
            </a:r>
            <a:r>
              <a:rPr lang="en-US" sz="3200" dirty="0" err="1"/>
              <a:t>Etag</a:t>
            </a:r>
            <a:endParaRPr lang="en-US" sz="3200" dirty="0"/>
          </a:p>
        </p:txBody>
      </p:sp>
    </p:spTree>
    <p:extLst>
      <p:ext uri="{BB962C8B-B14F-4D97-AF65-F5344CB8AC3E}">
        <p14:creationId xmlns:p14="http://schemas.microsoft.com/office/powerpoint/2010/main" val="3966110762"/>
      </p:ext>
    </p:extLst>
  </p:cSld>
  <p:clrMapOvr>
    <a:masterClrMapping/>
  </p:clrMapOvr>
  <p:transition>
    <p:fade/>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a:t>
            </a:r>
            <a:r>
              <a:rPr lang="en-US" sz="3600" dirty="0" smtClean="0"/>
              <a:t>Details</a:t>
            </a:r>
            <a:br>
              <a:rPr lang="en-US" sz="3600" dirty="0" smtClean="0"/>
            </a:br>
            <a:r>
              <a:rPr lang="en-US" sz="2800" dirty="0" smtClean="0"/>
              <a:t>Entity </a:t>
            </a:r>
            <a:r>
              <a:rPr lang="en-US" sz="2800" dirty="0"/>
              <a:t>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200" dirty="0"/>
              <a:t>No fixed schema for other properties</a:t>
            </a:r>
          </a:p>
          <a:p>
            <a:pPr marL="0" indent="0">
              <a:lnSpc>
                <a:spcPct val="150000"/>
              </a:lnSpc>
              <a:spcBef>
                <a:spcPts val="1200"/>
              </a:spcBef>
              <a:buNone/>
            </a:pPr>
            <a:r>
              <a:rPr lang="en-US" sz="3200" dirty="0"/>
              <a:t>Each property is stored as: &lt;name, typed value&gt;</a:t>
            </a:r>
          </a:p>
          <a:p>
            <a:pPr marL="0" indent="0">
              <a:lnSpc>
                <a:spcPct val="150000"/>
              </a:lnSpc>
              <a:spcBef>
                <a:spcPts val="1200"/>
              </a:spcBef>
              <a:buNone/>
            </a:pPr>
            <a:r>
              <a:rPr lang="en-US" sz="3200" dirty="0"/>
              <a:t>Properties can be the standard .NET types:</a:t>
            </a:r>
          </a:p>
          <a:p>
            <a:pPr marL="0" indent="0">
              <a:lnSpc>
                <a:spcPct val="150000"/>
              </a:lnSpc>
              <a:spcBef>
                <a:spcPts val="1200"/>
              </a:spcBef>
              <a:buNone/>
            </a:pPr>
            <a:r>
              <a:rPr lang="en-US" sz="3200" dirty="0"/>
              <a:t>	</a:t>
            </a:r>
            <a:r>
              <a:rPr lang="en-US" sz="2400" dirty="0"/>
              <a:t>string, binary, </a:t>
            </a:r>
            <a:r>
              <a:rPr lang="en-US" sz="2400" dirty="0" err="1"/>
              <a:t>bool</a:t>
            </a:r>
            <a:r>
              <a:rPr lang="en-US" sz="2400" dirty="0"/>
              <a:t>, </a:t>
            </a:r>
            <a:r>
              <a:rPr lang="en-US" sz="2400" dirty="0" err="1"/>
              <a:t>DateTime</a:t>
            </a:r>
            <a:r>
              <a:rPr lang="en-US" sz="2400" dirty="0"/>
              <a:t>, GUID, </a:t>
            </a:r>
            <a:r>
              <a:rPr lang="en-US" sz="2400" dirty="0" err="1"/>
              <a:t>int</a:t>
            </a:r>
            <a:r>
              <a:rPr lang="en-US" sz="2400" dirty="0"/>
              <a:t>, int64, </a:t>
            </a:r>
            <a:r>
              <a:rPr lang="en-US" sz="2400" dirty="0" smtClean="0"/>
              <a:t>double</a:t>
            </a:r>
            <a:endParaRPr lang="en-US" sz="2400" dirty="0"/>
          </a:p>
        </p:txBody>
      </p:sp>
    </p:spTree>
    <p:extLst>
      <p:ext uri="{BB962C8B-B14F-4D97-AF65-F5344CB8AC3E}">
        <p14:creationId xmlns:p14="http://schemas.microsoft.com/office/powerpoint/2010/main" val="3139914681"/>
      </p:ext>
    </p:extLst>
  </p:cSld>
  <p:clrMapOvr>
    <a:masterClrMapping/>
  </p:clrMapOvr>
  <p:transition>
    <p:fade/>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Tree>
    <p:extLst>
      <p:ext uri="{BB962C8B-B14F-4D97-AF65-F5344CB8AC3E}">
        <p14:creationId xmlns:p14="http://schemas.microsoft.com/office/powerpoint/2010/main" val="2364927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297478" y="381094"/>
            <a:ext cx="1597044" cy="1409100"/>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err="1"/>
              <a:t>StorSimple</a:t>
            </a:r>
            <a:endParaRPr lang="en-US" sz="11500" dirty="0"/>
          </a:p>
        </p:txBody>
      </p:sp>
    </p:spTree>
    <p:extLst>
      <p:ext uri="{BB962C8B-B14F-4D97-AF65-F5344CB8AC3E}">
        <p14:creationId xmlns:p14="http://schemas.microsoft.com/office/powerpoint/2010/main" val="869583168"/>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smtClean="0"/>
              <a:t>Block Blob</a:t>
            </a:r>
            <a:endParaRPr lang="en-US" dirty="0"/>
          </a:p>
        </p:txBody>
      </p:sp>
      <p:sp>
        <p:nvSpPr>
          <p:cNvPr id="2" name="Content Placeholder 1"/>
          <p:cNvSpPr>
            <a:spLocks noGrp="1"/>
          </p:cNvSpPr>
          <p:nvPr>
            <p:ph sz="quarter" idx="10"/>
          </p:nvPr>
        </p:nvSpPr>
        <p:spPr/>
        <p:txBody>
          <a:bodyPr/>
          <a:lstStyle/>
          <a:p>
            <a:pPr marL="0" indent="0" defTabSz="914099" fontAlgn="base">
              <a:spcAft>
                <a:spcPts val="1200"/>
              </a:spcAft>
              <a:buNone/>
            </a:pPr>
            <a:r>
              <a:rPr lang="en-US" sz="3200" dirty="0"/>
              <a:t>Targeted at streaming workloads</a:t>
            </a:r>
          </a:p>
          <a:p>
            <a:pPr marL="0" indent="0" defTabSz="914099" fontAlgn="base">
              <a:spcAft>
                <a:spcPts val="1200"/>
              </a:spcAft>
              <a:buNone/>
            </a:pPr>
            <a:r>
              <a:rPr lang="en-US" sz="3200" dirty="0"/>
              <a:t>Each blob consists of a sequence of blocks</a:t>
            </a:r>
          </a:p>
          <a:p>
            <a:pPr marL="0" indent="0" defTabSz="914099" fontAlgn="base">
              <a:spcAft>
                <a:spcPts val="1200"/>
              </a:spcAft>
              <a:buNone/>
            </a:pPr>
            <a:r>
              <a:rPr lang="en-US" sz="3200" dirty="0"/>
              <a:t>Each block is identified by a Block ID</a:t>
            </a:r>
          </a:p>
          <a:p>
            <a:pPr marL="0" indent="0" defTabSz="914099" fontAlgn="base">
              <a:spcAft>
                <a:spcPts val="1200"/>
              </a:spcAft>
              <a:buNone/>
            </a:pPr>
            <a:r>
              <a:rPr lang="en-US" sz="3200" dirty="0"/>
              <a:t>Size limit 200GB per blob</a:t>
            </a:r>
          </a:p>
          <a:p>
            <a:pPr marL="0" indent="0" defTabSz="914099" fontAlgn="base">
              <a:spcAft>
                <a:spcPts val="1200"/>
              </a:spcAft>
              <a:buNone/>
            </a:pPr>
            <a:r>
              <a:rPr lang="en-US" sz="3200" dirty="0"/>
              <a:t>Optimistic Concurrency via </a:t>
            </a:r>
            <a:r>
              <a:rPr lang="en-US" sz="3200" dirty="0" err="1" smtClean="0"/>
              <a:t>Etags</a:t>
            </a:r>
            <a:endParaRPr lang="en-US" sz="3200" dirty="0"/>
          </a:p>
        </p:txBody>
      </p:sp>
    </p:spTree>
    <p:extLst>
      <p:ext uri="{BB962C8B-B14F-4D97-AF65-F5344CB8AC3E}">
        <p14:creationId xmlns:p14="http://schemas.microsoft.com/office/powerpoint/2010/main" val="144338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971BA"/>
        </a:solidFill>
        <a:effectLst/>
      </p:bgPr>
    </p:bg>
    <p:spTree>
      <p:nvGrpSpPr>
        <p:cNvPr id="1" name=""/>
        <p:cNvGrpSpPr/>
        <p:nvPr/>
      </p:nvGrpSpPr>
      <p:grpSpPr>
        <a:xfrm>
          <a:off x="0" y="0"/>
          <a:ext cx="0" cy="0"/>
          <a:chOff x="0" y="0"/>
          <a:chExt cx="0" cy="0"/>
        </a:xfrm>
      </p:grpSpPr>
      <p:sp>
        <p:nvSpPr>
          <p:cNvPr id="2" name="TextBox 1"/>
          <p:cNvSpPr txBox="1"/>
          <p:nvPr/>
        </p:nvSpPr>
        <p:spPr>
          <a:xfrm>
            <a:off x="0" y="-1"/>
            <a:ext cx="12201525" cy="6858001"/>
          </a:xfrm>
          <a:prstGeom prst="rect">
            <a:avLst/>
          </a:prstGeom>
          <a:noFill/>
        </p:spPr>
        <p:txBody>
          <a:bodyPr wrap="square" lIns="0" tIns="0" rIns="0" bIns="0" rtlCol="0" anchor="ctr">
            <a:noAutofit/>
          </a:bodyPr>
          <a:lstStyle/>
          <a:p>
            <a:pPr marL="252000" defTabSz="888926">
              <a:spcBef>
                <a:spcPts val="1200"/>
              </a:spcBef>
            </a:pPr>
            <a:endParaRPr lang="en-US" sz="4000" spc="-100" dirty="0">
              <a:solidFill>
                <a:schemeClr val="bg1">
                  <a:alpha val="99000"/>
                </a:schemeClr>
              </a:solidFill>
              <a:latin typeface="+mj-lt"/>
              <a:ea typeface="Segoe UI" pitchFamily="34" charset="0"/>
              <a:cs typeface="Segoe UI"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8647" y="704229"/>
            <a:ext cx="7494707" cy="5449542"/>
          </a:xfrm>
          <a:prstGeom prst="rect">
            <a:avLst/>
          </a:prstGeom>
        </p:spPr>
      </p:pic>
    </p:spTree>
    <p:extLst>
      <p:ext uri="{BB962C8B-B14F-4D97-AF65-F5344CB8AC3E}">
        <p14:creationId xmlns:p14="http://schemas.microsoft.com/office/powerpoint/2010/main" val="1707988429"/>
      </p:ext>
    </p:extLst>
  </p:cSld>
  <p:clrMapOvr>
    <a:masterClrMapping/>
  </p:clrMapOvr>
  <p:transition>
    <p:fade/>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err="1" smtClean="0"/>
              <a:t>StorSimple</a:t>
            </a:r>
            <a:endParaRPr lang="en-US" sz="4800" dirty="0"/>
          </a:p>
        </p:txBody>
      </p:sp>
      <p:sp>
        <p:nvSpPr>
          <p:cNvPr id="4" name="Content Placeholder 3"/>
          <p:cNvSpPr>
            <a:spLocks noGrp="1"/>
          </p:cNvSpPr>
          <p:nvPr>
            <p:ph sz="quarter" idx="10"/>
          </p:nvPr>
        </p:nvSpPr>
        <p:spPr/>
        <p:txBody>
          <a:bodyPr anchor="ctr"/>
          <a:lstStyle/>
          <a:p>
            <a:pPr marL="0" indent="0">
              <a:lnSpc>
                <a:spcPct val="150000"/>
              </a:lnSpc>
              <a:buNone/>
            </a:pPr>
            <a:r>
              <a:rPr lang="en-US" sz="2800" b="1" dirty="0">
                <a:latin typeface="+mn-lt"/>
              </a:rPr>
              <a:t>Designed to:</a:t>
            </a:r>
          </a:p>
          <a:p>
            <a:pPr marL="336076" lvl="1" indent="0">
              <a:lnSpc>
                <a:spcPct val="150000"/>
              </a:lnSpc>
              <a:buNone/>
            </a:pPr>
            <a:r>
              <a:rPr lang="en-US" sz="2800" dirty="0">
                <a:latin typeface="+mj-lt"/>
              </a:rPr>
              <a:t>Reduce storage costs</a:t>
            </a:r>
          </a:p>
          <a:p>
            <a:pPr marL="336076" lvl="1" indent="0">
              <a:lnSpc>
                <a:spcPct val="150000"/>
              </a:lnSpc>
              <a:buNone/>
            </a:pPr>
            <a:r>
              <a:rPr lang="en-US" sz="2800" dirty="0">
                <a:latin typeface="+mj-lt"/>
              </a:rPr>
              <a:t>Simplify storage management</a:t>
            </a:r>
          </a:p>
          <a:p>
            <a:pPr marL="336076" lvl="1" indent="0">
              <a:lnSpc>
                <a:spcPct val="150000"/>
              </a:lnSpc>
              <a:buNone/>
            </a:pPr>
            <a:r>
              <a:rPr lang="en-US" sz="2800" dirty="0">
                <a:latin typeface="+mj-lt"/>
              </a:rPr>
              <a:t>Improve disaster recovery capability and efficiency</a:t>
            </a:r>
          </a:p>
          <a:p>
            <a:pPr marL="336076" lvl="1" indent="0">
              <a:lnSpc>
                <a:spcPct val="150000"/>
              </a:lnSpc>
              <a:buNone/>
            </a:pPr>
            <a:r>
              <a:rPr lang="en-US" sz="2800" dirty="0">
                <a:latin typeface="+mj-lt"/>
              </a:rPr>
              <a:t>Provide data mobility</a:t>
            </a:r>
            <a:r>
              <a:rPr lang="en-US" sz="2800" dirty="0" smtClean="0">
                <a:latin typeface="+mj-lt"/>
              </a:rPr>
              <a:t>.</a:t>
            </a:r>
            <a:endParaRPr lang="en-US" sz="2800" dirty="0">
              <a:latin typeface="+mj-lt"/>
            </a:endParaRPr>
          </a:p>
        </p:txBody>
      </p:sp>
    </p:spTree>
    <p:extLst>
      <p:ext uri="{BB962C8B-B14F-4D97-AF65-F5344CB8AC3E}">
        <p14:creationId xmlns:p14="http://schemas.microsoft.com/office/powerpoint/2010/main" val="3128967483"/>
      </p:ext>
    </p:extLst>
  </p:cSld>
  <p:clrMapOvr>
    <a:masterClrMapping/>
  </p:clrMapOvr>
  <p:transition>
    <p:fade/>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a:t>
              </a:r>
              <a:r>
                <a:rPr lang="en-US" sz="5980" spc="-150" dirty="0" smtClean="0">
                  <a:solidFill>
                    <a:srgbClr val="FFFFFF"/>
                  </a:solidFill>
                  <a:latin typeface="Segoe UI Light"/>
                </a:rPr>
                <a:t>started</a:t>
              </a:r>
              <a:endParaRPr lang="en-US" sz="5980" spc="-150" dirty="0">
                <a:solidFill>
                  <a:srgbClr val="FFFFFF"/>
                </a:solidFill>
                <a:latin typeface="Segoe UI Light"/>
              </a:endParaRP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smtClean="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smtClean="0"/>
              <a:t>Page Blob</a:t>
            </a:r>
            <a:endParaRPr lang="en-US" dirty="0"/>
          </a:p>
        </p:txBody>
      </p:sp>
      <p:sp>
        <p:nvSpPr>
          <p:cNvPr id="2" name="Content Placeholder 1"/>
          <p:cNvSpPr>
            <a:spLocks noGrp="1"/>
          </p:cNvSpPr>
          <p:nvPr>
            <p:ph sz="quarter" idx="10"/>
          </p:nvPr>
        </p:nvSpPr>
        <p:spPr/>
        <p:txBody>
          <a:bodyPr/>
          <a:lstStyle/>
          <a:p>
            <a:pPr marL="0" indent="0" defTabSz="914099" fontAlgn="base">
              <a:spcAft>
                <a:spcPts val="1200"/>
              </a:spcAft>
              <a:buNone/>
            </a:pPr>
            <a:r>
              <a:rPr lang="en-US" sz="3200" dirty="0"/>
              <a:t>Targeted at random read/write </a:t>
            </a:r>
            <a:r>
              <a:rPr lang="en-US" sz="3200" dirty="0" smtClean="0"/>
              <a:t>workloads</a:t>
            </a:r>
          </a:p>
          <a:p>
            <a:pPr marL="0" indent="0" defTabSz="914099" fontAlgn="base">
              <a:spcAft>
                <a:spcPts val="1200"/>
              </a:spcAft>
              <a:buNone/>
            </a:pPr>
            <a:r>
              <a:rPr lang="en-US" sz="3200" dirty="0" smtClean="0"/>
              <a:t>Each </a:t>
            </a:r>
            <a:r>
              <a:rPr lang="en-US" sz="3200" dirty="0"/>
              <a:t>blob consists of an array of pages </a:t>
            </a:r>
          </a:p>
          <a:p>
            <a:pPr marL="0" indent="0" defTabSz="914099" fontAlgn="base">
              <a:spcAft>
                <a:spcPts val="1200"/>
              </a:spcAft>
              <a:buNone/>
            </a:pPr>
            <a:r>
              <a:rPr lang="en-US" sz="3200" dirty="0"/>
              <a:t>Each page is identified by its offset from the start of the blob</a:t>
            </a:r>
          </a:p>
          <a:p>
            <a:pPr marL="0" indent="0" defTabSz="914099" fontAlgn="base">
              <a:spcAft>
                <a:spcPts val="1200"/>
              </a:spcAft>
              <a:buNone/>
            </a:pPr>
            <a:r>
              <a:rPr lang="en-US" sz="3200" dirty="0"/>
              <a:t>Size limit 1TB per blob</a:t>
            </a:r>
          </a:p>
          <a:p>
            <a:pPr marL="0" indent="0" defTabSz="914099" fontAlgn="base">
              <a:spcAft>
                <a:spcPts val="1200"/>
              </a:spcAft>
              <a:buNone/>
            </a:pPr>
            <a:r>
              <a:rPr lang="en-US" sz="3200" dirty="0"/>
              <a:t>Optimistic or Pessimistic (locking) concurrency via </a:t>
            </a:r>
            <a:r>
              <a:rPr lang="en-US" sz="3200" dirty="0" smtClean="0"/>
              <a:t>leases</a:t>
            </a:r>
            <a:endParaRPr lang="en-US" sz="3200" dirty="0"/>
          </a:p>
        </p:txBody>
      </p:sp>
    </p:spTree>
    <p:extLst>
      <p:ext uri="{BB962C8B-B14F-4D97-AF65-F5344CB8AC3E}">
        <p14:creationId xmlns:p14="http://schemas.microsoft.com/office/powerpoint/2010/main" val="3273930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lstStyle/>
          <a:p>
            <a:r>
              <a:rPr lang="en-US" dirty="0" smtClean="0"/>
              <a:t>Blob Storage Concepts</a:t>
            </a:r>
            <a:endParaRPr lang="en-US" dirty="0"/>
          </a:p>
        </p:txBody>
      </p:sp>
      <p:sp>
        <p:nvSpPr>
          <p:cNvPr id="66" name="Rounded Rectangle 65"/>
          <p:cNvSpPr/>
          <p:nvPr/>
        </p:nvSpPr>
        <p:spPr>
          <a:xfrm>
            <a:off x="6160441" y="1803399"/>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Blob</a:t>
            </a:r>
          </a:p>
        </p:txBody>
      </p:sp>
      <p:sp>
        <p:nvSpPr>
          <p:cNvPr id="69" name="Rounded Rectangle 68"/>
          <p:cNvSpPr/>
          <p:nvPr/>
        </p:nvSpPr>
        <p:spPr>
          <a:xfrm>
            <a:off x="3587136" y="1803400"/>
            <a:ext cx="2444678"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Container</a:t>
            </a:r>
          </a:p>
        </p:txBody>
      </p:sp>
      <p:sp>
        <p:nvSpPr>
          <p:cNvPr id="72" name="Rounded Rectangle 71"/>
          <p:cNvSpPr/>
          <p:nvPr/>
        </p:nvSpPr>
        <p:spPr>
          <a:xfrm>
            <a:off x="1081963" y="1803400"/>
            <a:ext cx="2361146"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sp>
        <p:nvSpPr>
          <p:cNvPr id="100" name="Rectangle 99"/>
          <p:cNvSpPr/>
          <p:nvPr/>
        </p:nvSpPr>
        <p:spPr bwMode="auto">
          <a:xfrm>
            <a:off x="175223" y="1136378"/>
            <a:ext cx="9791004" cy="457200"/>
          </a:xfrm>
          <a:prstGeom prst="rect">
            <a:avLst/>
          </a:prstGeom>
          <a:no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defTabSz="914061" fontAlgn="base">
              <a:spcBef>
                <a:spcPct val="0"/>
              </a:spcBef>
              <a:spcAft>
                <a:spcPct val="0"/>
              </a:spcAft>
            </a:pPr>
            <a:r>
              <a:rPr lang="en-US" sz="2000" dirty="0">
                <a:solidFill>
                  <a:srgbClr val="FFFFFF">
                    <a:alpha val="99000"/>
                  </a:srgbClr>
                </a:solidFill>
                <a:latin typeface="Consolas" pitchFamily="49" charset="0"/>
                <a:cs typeface="Consolas" pitchFamily="49" charset="0"/>
              </a:rPr>
              <a:t>http</a:t>
            </a:r>
            <a:r>
              <a:rPr lang="en-US" sz="2000" dirty="0" smtClean="0">
                <a:solidFill>
                  <a:srgbClr val="FFFFFF">
                    <a:alpha val="99000"/>
                  </a:srgbClr>
                </a:solidFill>
                <a:latin typeface="Consolas" pitchFamily="49" charset="0"/>
                <a:cs typeface="Consolas" pitchFamily="49" charset="0"/>
              </a:rPr>
              <a:t>://{account}.</a:t>
            </a:r>
            <a:r>
              <a:rPr lang="en-US" sz="2000" i="1" dirty="0" smtClean="0">
                <a:solidFill>
                  <a:srgbClr val="FFFFFF">
                    <a:alpha val="99000"/>
                  </a:srgbClr>
                </a:solidFill>
                <a:latin typeface="Consolas" pitchFamily="49" charset="0"/>
                <a:cs typeface="Consolas" pitchFamily="49" charset="0"/>
              </a:rPr>
              <a:t>blob.core.windows.net</a:t>
            </a:r>
            <a:r>
              <a:rPr lang="en-US" sz="2000" dirty="0">
                <a:solidFill>
                  <a:srgbClr val="FFFFFF">
                    <a:alpha val="99000"/>
                  </a:srgbClr>
                </a:solidFill>
                <a:latin typeface="Consolas" pitchFamily="49" charset="0"/>
                <a:cs typeface="Consolas" pitchFamily="49" charset="0"/>
              </a:rPr>
              <a:t>/{</a:t>
            </a:r>
            <a:r>
              <a:rPr lang="en-US" sz="2000" dirty="0" smtClean="0">
                <a:solidFill>
                  <a:srgbClr val="FFFFFF">
                    <a:alpha val="99000"/>
                  </a:srgbClr>
                </a:solidFill>
                <a:latin typeface="Consolas" pitchFamily="49" charset="0"/>
                <a:cs typeface="Consolas" pitchFamily="49" charset="0"/>
              </a:rPr>
              <a:t>container</a:t>
            </a:r>
            <a:r>
              <a:rPr lang="en-US" sz="2000" dirty="0">
                <a:solidFill>
                  <a:srgbClr val="FFFFFF">
                    <a:alpha val="99000"/>
                  </a:srgbClr>
                </a:solidFill>
                <a:latin typeface="Consolas" pitchFamily="49" charset="0"/>
                <a:cs typeface="Consolas" pitchFamily="49" charset="0"/>
              </a:rPr>
              <a:t>}</a:t>
            </a:r>
            <a:r>
              <a:rPr lang="en-US" sz="2000" dirty="0" smtClean="0">
                <a:solidFill>
                  <a:srgbClr val="FFFFFF">
                    <a:alpha val="99000"/>
                  </a:srgbClr>
                </a:solidFill>
                <a:latin typeface="Consolas" pitchFamily="49" charset="0"/>
                <a:cs typeface="Consolas" pitchFamily="49" charset="0"/>
              </a:rPr>
              <a:t>/{blobname</a:t>
            </a:r>
            <a:r>
              <a:rPr lang="en-US" sz="2000" dirty="0">
                <a:solidFill>
                  <a:srgbClr val="FFFFFF">
                    <a:alpha val="99000"/>
                  </a:srgbClr>
                </a:solidFill>
                <a:latin typeface="Consolas" pitchFamily="49" charset="0"/>
                <a:cs typeface="Consolas" pitchFamily="49" charset="0"/>
              </a:rPr>
              <a:t>}</a:t>
            </a:r>
          </a:p>
        </p:txBody>
      </p:sp>
      <p:sp>
        <p:nvSpPr>
          <p:cNvPr id="101" name="Down Arrow 100"/>
          <p:cNvSpPr/>
          <p:nvPr/>
        </p:nvSpPr>
        <p:spPr bwMode="auto">
          <a:xfrm rot="10800000">
            <a:off x="1700188" y="1507751"/>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2" name="Down Arrow 101"/>
          <p:cNvSpPr/>
          <p:nvPr/>
        </p:nvSpPr>
        <p:spPr bwMode="auto">
          <a:xfrm rot="12917701">
            <a:off x="5550609" y="1469990"/>
            <a:ext cx="302165" cy="46248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5" name="Rounded Rectangle 104"/>
          <p:cNvSpPr/>
          <p:nvPr/>
        </p:nvSpPr>
        <p:spPr>
          <a:xfrm>
            <a:off x="8492219" y="1803400"/>
            <a:ext cx="2380749" cy="429606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smtClean="0">
                <a:solidFill>
                  <a:srgbClr val="595959">
                    <a:alpha val="98824"/>
                  </a:srgbClr>
                </a:solidFill>
                <a:latin typeface="Segoe UI Light" pitchFamily="34" charset="0"/>
              </a:rPr>
              <a:t>Pages/Blocks</a:t>
            </a:r>
            <a:endParaRPr lang="en-US" sz="2800" dirty="0">
              <a:solidFill>
                <a:srgbClr val="595959">
                  <a:alpha val="98824"/>
                </a:srgbClr>
              </a:solidFill>
              <a:latin typeface="Segoe UI Light" pitchFamily="34" charset="0"/>
            </a:endParaRPr>
          </a:p>
        </p:txBody>
      </p:sp>
      <p:sp>
        <p:nvSpPr>
          <p:cNvPr id="103" name="Down Arrow 102"/>
          <p:cNvSpPr/>
          <p:nvPr/>
        </p:nvSpPr>
        <p:spPr bwMode="auto">
          <a:xfrm rot="12330302">
            <a:off x="7722944" y="1493579"/>
            <a:ext cx="302165" cy="387925"/>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cxnSp>
        <p:nvCxnSpPr>
          <p:cNvPr id="4" name="Straight Connector 3"/>
          <p:cNvCxnSpPr/>
          <p:nvPr/>
        </p:nvCxnSpPr>
        <p:spPr>
          <a:xfrm>
            <a:off x="2858809" y="4551219"/>
            <a:ext cx="1537854" cy="101830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2848419" y="3647209"/>
            <a:ext cx="1496291" cy="104948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1519558" y="423065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chemeClr val="lt1">
                    <a:alpha val="99000"/>
                  </a:schemeClr>
                </a:solidFill>
              </a:rPr>
              <a:t>contoso</a:t>
            </a:r>
            <a:endParaRPr lang="en-US" sz="2000" dirty="0">
              <a:solidFill>
                <a:schemeClr val="lt1">
                  <a:alpha val="99000"/>
                </a:schemeClr>
              </a:solidFill>
            </a:endParaRPr>
          </a:p>
        </p:txBody>
      </p:sp>
      <p:cxnSp>
        <p:nvCxnSpPr>
          <p:cNvPr id="119" name="Straight Connector 118"/>
          <p:cNvCxnSpPr/>
          <p:nvPr/>
        </p:nvCxnSpPr>
        <p:spPr>
          <a:xfrm>
            <a:off x="5456536" y="5434445"/>
            <a:ext cx="102870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5383801" y="3709555"/>
            <a:ext cx="1273463" cy="66501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5383800" y="3086100"/>
            <a:ext cx="1195386" cy="758536"/>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7888010" y="4239491"/>
            <a:ext cx="1589809" cy="904008"/>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a:endCxn id="111" idx="1"/>
          </p:cNvCxnSpPr>
          <p:nvPr/>
        </p:nvCxnSpPr>
        <p:spPr>
          <a:xfrm flipV="1">
            <a:off x="7877618" y="3737075"/>
            <a:ext cx="1011020" cy="6686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6467854" y="2773645"/>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PIC01.JPG</a:t>
            </a:r>
          </a:p>
        </p:txBody>
      </p:sp>
      <p:sp>
        <p:nvSpPr>
          <p:cNvPr id="111" name="Rounded Rectangle 18"/>
          <p:cNvSpPr/>
          <p:nvPr/>
        </p:nvSpPr>
        <p:spPr>
          <a:xfrm>
            <a:off x="8888639" y="3385646"/>
            <a:ext cx="1585469" cy="70285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5" name="Rectangle 114"/>
          <p:cNvSpPr/>
          <p:nvPr/>
        </p:nvSpPr>
        <p:spPr>
          <a:xfrm>
            <a:off x="8888429" y="452087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7" name="Rectangle 116"/>
          <p:cNvSpPr/>
          <p:nvPr/>
        </p:nvSpPr>
        <p:spPr>
          <a:xfrm>
            <a:off x="6467853" y="3916648"/>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PIC02.JPG</a:t>
            </a:r>
          </a:p>
        </p:txBody>
      </p:sp>
      <p:sp>
        <p:nvSpPr>
          <p:cNvPr id="79" name="Rectangle 78"/>
          <p:cNvSpPr/>
          <p:nvPr/>
        </p:nvSpPr>
        <p:spPr>
          <a:xfrm>
            <a:off x="4083070" y="3383250"/>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images</a:t>
            </a:r>
          </a:p>
        </p:txBody>
      </p:sp>
      <p:sp>
        <p:nvSpPr>
          <p:cNvPr id="98" name="Rounded Rectangle 97"/>
          <p:cNvSpPr/>
          <p:nvPr/>
        </p:nvSpPr>
        <p:spPr>
          <a:xfrm>
            <a:off x="6467854" y="507805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VID1.AVI</a:t>
            </a:r>
          </a:p>
        </p:txBody>
      </p:sp>
      <p:sp>
        <p:nvSpPr>
          <p:cNvPr id="92" name="Rectangle 91"/>
          <p:cNvSpPr/>
          <p:nvPr/>
        </p:nvSpPr>
        <p:spPr>
          <a:xfrm>
            <a:off x="4083071" y="5078059"/>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videos</a:t>
            </a:r>
          </a:p>
        </p:txBody>
      </p:sp>
    </p:spTree>
    <p:extLst>
      <p:ext uri="{BB962C8B-B14F-4D97-AF65-F5344CB8AC3E}">
        <p14:creationId xmlns:p14="http://schemas.microsoft.com/office/powerpoint/2010/main" val="1266975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1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2000" tmFilter="0, 0; .2, .5; .8, .5; 1, 0"/>
                                        <p:tgtEl>
                                          <p:spTgt spid="72"/>
                                        </p:tgtEl>
                                      </p:cBhvr>
                                    </p:animEffect>
                                    <p:animScale>
                                      <p:cBhvr>
                                        <p:cTn id="12" dur="1000" autoRev="1" fill="hold"/>
                                        <p:tgtEl>
                                          <p:spTgt spid="72"/>
                                        </p:tgtEl>
                                      </p:cBhvr>
                                      <p:by x="105000" y="105000"/>
                                    </p:animScale>
                                  </p:childTnLst>
                                </p:cTn>
                              </p:par>
                              <p:par>
                                <p:cTn id="13" presetID="10" presetClass="entr" presetSubtype="0" fill="hold" grpId="0" nodeType="with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fade">
                                      <p:cBhvr>
                                        <p:cTn id="15" dur="1000"/>
                                        <p:tgtEl>
                                          <p:spTgt spid="101"/>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mph" presetSubtype="0" fill="hold" grpId="0" nodeType="clickEffect">
                                  <p:stCondLst>
                                    <p:cond delay="0"/>
                                  </p:stCondLst>
                                  <p:childTnLst>
                                    <p:animEffect transition="out" filter="fade">
                                      <p:cBhvr>
                                        <p:cTn id="19" dur="2000" tmFilter="0, 0; .2, .5; .8, .5; 1, 0"/>
                                        <p:tgtEl>
                                          <p:spTgt spid="69"/>
                                        </p:tgtEl>
                                      </p:cBhvr>
                                    </p:animEffect>
                                    <p:animScale>
                                      <p:cBhvr>
                                        <p:cTn id="20" dur="1000" autoRev="1" fill="hold"/>
                                        <p:tgtEl>
                                          <p:spTgt spid="69"/>
                                        </p:tgtEl>
                                      </p:cBhvr>
                                      <p:by x="105000" y="105000"/>
                                    </p:animScale>
                                  </p:childTnLst>
                                </p:cTn>
                              </p:par>
                              <p:par>
                                <p:cTn id="21" presetID="10" presetClass="entr" presetSubtype="0" fill="hold" grpId="0" nodeType="withEffect">
                                  <p:stCondLst>
                                    <p:cond delay="0"/>
                                  </p:stCondLst>
                                  <p:childTnLst>
                                    <p:set>
                                      <p:cBhvr>
                                        <p:cTn id="22" dur="1" fill="hold">
                                          <p:stCondLst>
                                            <p:cond delay="0"/>
                                          </p:stCondLst>
                                        </p:cTn>
                                        <p:tgtEl>
                                          <p:spTgt spid="102"/>
                                        </p:tgtEl>
                                        <p:attrNameLst>
                                          <p:attrName>style.visibility</p:attrName>
                                        </p:attrNameLst>
                                      </p:cBhvr>
                                      <p:to>
                                        <p:strVal val="visible"/>
                                      </p:to>
                                    </p:set>
                                    <p:animEffect transition="in" filter="fade">
                                      <p:cBhvr>
                                        <p:cTn id="23" dur="1000"/>
                                        <p:tgtEl>
                                          <p:spTgt spid="102"/>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mph" presetSubtype="0" fill="hold" grpId="0" nodeType="clickEffect">
                                  <p:stCondLst>
                                    <p:cond delay="0"/>
                                  </p:stCondLst>
                                  <p:childTnLst>
                                    <p:animEffect transition="out" filter="fade">
                                      <p:cBhvr>
                                        <p:cTn id="27" dur="2000" tmFilter="0, 0; .2, .5; .8, .5; 1, 0"/>
                                        <p:tgtEl>
                                          <p:spTgt spid="66"/>
                                        </p:tgtEl>
                                      </p:cBhvr>
                                    </p:animEffect>
                                    <p:animScale>
                                      <p:cBhvr>
                                        <p:cTn id="28" dur="1000" autoRev="1" fill="hold"/>
                                        <p:tgtEl>
                                          <p:spTgt spid="66"/>
                                        </p:tgtEl>
                                      </p:cBhvr>
                                      <p:by x="105000" y="105000"/>
                                    </p:animScale>
                                  </p:childTnLst>
                                </p:cTn>
                              </p:par>
                              <p:par>
                                <p:cTn id="29" presetID="10" presetClass="entr" presetSubtype="0" fill="hold" grpId="0" nodeType="withEffect">
                                  <p:stCondLst>
                                    <p:cond delay="0"/>
                                  </p:stCondLst>
                                  <p:childTnLst>
                                    <p:set>
                                      <p:cBhvr>
                                        <p:cTn id="30" dur="1" fill="hold">
                                          <p:stCondLst>
                                            <p:cond delay="0"/>
                                          </p:stCondLst>
                                        </p:cTn>
                                        <p:tgtEl>
                                          <p:spTgt spid="103"/>
                                        </p:tgtEl>
                                        <p:attrNameLst>
                                          <p:attrName>style.visibility</p:attrName>
                                        </p:attrNameLst>
                                      </p:cBhvr>
                                      <p:to>
                                        <p:strVal val="visible"/>
                                      </p:to>
                                    </p:set>
                                    <p:animEffect transition="in" filter="fade">
                                      <p:cBhvr>
                                        <p:cTn id="31" dur="10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9" grpId="0" animBg="1"/>
      <p:bldP spid="72" grpId="0" animBg="1"/>
      <p:bldP spid="100" grpId="0"/>
      <p:bldP spid="101" grpId="0" animBg="1"/>
      <p:bldP spid="102" grpId="0" animBg="1"/>
      <p:bldP spid="10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Tree>
    <p:extLst>
      <p:ext uri="{BB962C8B-B14F-4D97-AF65-F5344CB8AC3E}">
        <p14:creationId xmlns:p14="http://schemas.microsoft.com/office/powerpoint/2010/main" val="4241197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A9559191-3FEA-4E36-B68B-97A5EF36C482}" vid="{1D1EC833-A45C-4B86-AD76-2F0B8E06CC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B030EFEA-9AEA-457C-BAA8-93C4281792F5}">
  <ds:schemaRefs>
    <ds:schemaRef ds:uri="fee586e5-3c92-48eb-9898-42915e590ada"/>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schemas.microsoft.com/office/infopath/2007/PartnerControl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AzureEvent</Template>
  <TotalTime>199</TotalTime>
  <Words>5037</Words>
  <Application>Microsoft Macintosh PowerPoint</Application>
  <PresentationFormat>Widescreen</PresentationFormat>
  <Paragraphs>842</Paragraphs>
  <Slides>63</Slides>
  <Notes>54</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63</vt:i4>
      </vt:variant>
    </vt:vector>
  </HeadingPairs>
  <TitlesOfParts>
    <vt:vector size="72" baseType="lpstr">
      <vt:lpstr>Calibri</vt:lpstr>
      <vt:lpstr>Consolas</vt:lpstr>
      <vt:lpstr>Courier New</vt:lpstr>
      <vt:lpstr>Segoe UI</vt:lpstr>
      <vt:lpstr>Segoe UI Light</vt:lpstr>
      <vt:lpstr>Times New Roman</vt:lpstr>
      <vt:lpstr>Wingdings</vt:lpstr>
      <vt:lpstr>Arial</vt:lpstr>
      <vt:lpstr>1_Azure Event</vt:lpstr>
      <vt:lpstr>Azure Data Storage</vt:lpstr>
      <vt:lpstr>Agenda</vt:lpstr>
      <vt:lpstr>Azure Storage Architecture</vt:lpstr>
      <vt:lpstr>Microsoft Azure Storage Blob</vt:lpstr>
      <vt:lpstr>Two Types of Blobs Under the Hood</vt:lpstr>
      <vt:lpstr>Block Blob</vt:lpstr>
      <vt:lpstr>Page Blob</vt:lpstr>
      <vt:lpstr>Blob Storage Concepts</vt:lpstr>
      <vt:lpstr>Demo</vt:lpstr>
      <vt:lpstr>Blob Details – Containers</vt:lpstr>
      <vt:lpstr>Blob Details – Containers</vt:lpstr>
      <vt:lpstr>Blob Details – Throughput</vt:lpstr>
      <vt:lpstr>Blob Details – Main Web Service Operations</vt:lpstr>
      <vt:lpstr>Demo: Interacting with Blobs Through Code</vt:lpstr>
      <vt:lpstr>Blob Details – Blob always accessed by name</vt:lpstr>
      <vt:lpstr>Blob sample listing</vt:lpstr>
      <vt:lpstr>Blob sample listing full response</vt:lpstr>
      <vt:lpstr>Blob sample listing with maxresults</vt:lpstr>
      <vt:lpstr>Uploading a Block Blob</vt:lpstr>
      <vt:lpstr>Blob block uploading benefits</vt:lpstr>
      <vt:lpstr>Page Blob – Random Read/Write</vt:lpstr>
      <vt:lpstr>Shared Access Signatures</vt:lpstr>
      <vt:lpstr>Shared Access Signatures – Revocation</vt:lpstr>
      <vt:lpstr>Shared Access Signatures – Ad Hoc Signatures</vt:lpstr>
      <vt:lpstr>Shared Access Signatures – Ad Hoc Signatures</vt:lpstr>
      <vt:lpstr>Shared Access Signatures Ad Hoc Signatures</vt:lpstr>
      <vt:lpstr>Store Access Policy – Policy Based Signatures</vt:lpstr>
      <vt:lpstr>Store Access Policy – Policy Based Signatures</vt:lpstr>
      <vt:lpstr>Store Access Policy Policy Based Signatures</vt:lpstr>
      <vt:lpstr>Demo: Shared Access Signatures</vt:lpstr>
      <vt:lpstr>Microsoft Azure Storage Files</vt:lpstr>
      <vt:lpstr>Sharing Files – The old way</vt:lpstr>
      <vt:lpstr>Azure Files</vt:lpstr>
      <vt:lpstr>Azure Files – Usage</vt:lpstr>
      <vt:lpstr>Azure Files - SMB 2.1 Protocol</vt:lpstr>
      <vt:lpstr>Azure Files</vt:lpstr>
      <vt:lpstr>Azure Files</vt:lpstr>
      <vt:lpstr>Azure Files</vt:lpstr>
      <vt:lpstr>Azure Files vs Blobs</vt:lpstr>
      <vt:lpstr>Azure Files vs Disks</vt:lpstr>
      <vt:lpstr>Azure Files – Client OS Support</vt:lpstr>
      <vt:lpstr>Microsoft Azure Storage Queue</vt:lpstr>
      <vt:lpstr>Why use a Queue?</vt:lpstr>
      <vt:lpstr>Queue Components</vt:lpstr>
      <vt:lpstr>Queue URL format</vt:lpstr>
      <vt:lpstr>Queue URL format</vt:lpstr>
      <vt:lpstr>PowerPoint Presentation</vt:lpstr>
      <vt:lpstr>Queue Considerations</vt:lpstr>
      <vt:lpstr>Queue Considerations</vt:lpstr>
      <vt:lpstr>Microsoft Azure Storage Table</vt:lpstr>
      <vt:lpstr>Table Storage Concepts </vt:lpstr>
      <vt:lpstr>Table Storage Details</vt:lpstr>
      <vt:lpstr>Table Storage Details</vt:lpstr>
      <vt:lpstr>Table Storage Details</vt:lpstr>
      <vt:lpstr>Table Storage Details </vt:lpstr>
      <vt:lpstr>Table Storage Details Entity Properties</vt:lpstr>
      <vt:lpstr>Table Storage Details Entity Properties</vt:lpstr>
      <vt:lpstr>Demo</vt:lpstr>
      <vt:lpstr>Microsoft Azure StorSimple</vt:lpstr>
      <vt:lpstr>PowerPoint Presentation</vt:lpstr>
      <vt:lpstr>StorSimple</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Sebastian Pederiva</cp:lastModifiedBy>
  <cp:revision>28</cp:revision>
  <cp:lastPrinted>2014-03-26T17:46:13Z</cp:lastPrinted>
  <dcterms:created xsi:type="dcterms:W3CDTF">2015-04-27T13:37:32Z</dcterms:created>
  <dcterms:modified xsi:type="dcterms:W3CDTF">2016-05-02T06:42:15Z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